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defaultTextStyle>
    <a:defPPr>
      <a:defRPr lang="ru-RU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+mn-cs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+mn-cs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+mn-cs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-108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61202CC-A1F7-4364-B12D-752C5E71DBBE}" type="datetimeFigureOut">
              <a:rPr lang="ru-RU"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F48336B-2193-429E-A318-61AFB808477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72B4E21-7B4D-4073-B19F-6CE0B4A2708C}" type="datetimeFigureOut">
              <a:rPr lang="ru-RU"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E7966AC-0668-4CEA-8A42-B691CF29807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D2D798F-37A8-422E-BD97-08FB56E96EC5}" type="datetimeFigureOut">
              <a:rPr lang="ru-RU"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98D15BB-A33B-419C-9E21-8FE2C536500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94339DB-F879-4AAE-B4C4-0FD1B4CD95C9}" type="datetimeFigureOut">
              <a:rPr lang="ru-RU"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EB1C7573-C484-4858-BEFA-316392A9D51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915DA88-DE62-485A-A860-3D23251E1824}" type="datetimeFigureOut">
              <a:rPr lang="ru-RU"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4C22F90-1024-4576-B327-0A23B462538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56564B7-117D-455C-BDB2-E62627A4A4CC}" type="datetimeFigureOut">
              <a:rPr lang="ru-RU"/>
              <a:t>31.01.2025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966AEAC-488A-4978-996E-9E62117B7E8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4A6E00C-8A7B-4194-998B-03AC4E9DC99E}" type="datetimeFigureOut">
              <a:rPr lang="ru-RU"/>
              <a:t>31.01.2025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6B5D598-6277-4BE2-8553-D590BED3B64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FB4496E-99CD-4526-B2B2-4496ADFED429}" type="datetimeFigureOut">
              <a:rPr lang="ru-RU"/>
              <a:t>31.01.2025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F66A259-C7EE-4191-9B08-9FA9AF10D6F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72D77B3-11E4-408B-A29A-284BCAE3E796}" type="datetimeFigureOut">
              <a:rPr lang="ru-RU"/>
              <a:t>31.01.2025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8556081-11F7-44DF-93D7-DC0A0AED35C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69019B4-8AD9-4080-9E79-5A26D97B4CF4}" type="datetimeFigureOut">
              <a:rPr lang="ru-RU"/>
              <a:t>31.01.2025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40679E8-8498-4C15-8800-6BE62078B4E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1A83930-D5A2-412E-B2BD-E8D23894A587}" type="datetimeFigureOut">
              <a:rPr lang="ru-RU"/>
              <a:t>31.01.2025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02A9E5C-B860-46E0-AD44-C9F20DF2B64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E7F237-B851-40E3-B0DA-A1D8F72395FD}" type="datetimeFigureOut">
              <a:rPr lang="ru-RU"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903701-1F2B-4291-960A-880641F6272B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 Light"/>
        </a:defRPr>
      </a:lvl2pPr>
      <a:lvl3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 Light"/>
        </a:defRPr>
      </a:lvl3pPr>
      <a:lvl4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 Light"/>
        </a:defRPr>
      </a:lvl4pPr>
      <a:lvl5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 Light"/>
        </a:defRPr>
      </a:lvl5pPr>
      <a:lvl6pPr marL="457200"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 Light"/>
        </a:defRPr>
      </a:lvl6pPr>
      <a:lvl7pPr marL="914400"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 Light"/>
        </a:defRPr>
      </a:lvl7pPr>
      <a:lvl8pPr marL="1371600"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 Light"/>
        </a:defRPr>
      </a:lvl8pPr>
      <a:lvl9pPr marL="1828800"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>
        <a:lnSpc>
          <a:spcPct val="90000"/>
        </a:lnSpc>
        <a:spcBef>
          <a:spcPts val="1000"/>
        </a:spcBef>
        <a:spcAft>
          <a:spcPts val="0"/>
        </a:spcAft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337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45639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15839" y="1509816"/>
            <a:ext cx="10187782" cy="3046872"/>
          </a:xfrm>
        </p:spPr>
        <p:txBody>
          <a:bodyPr/>
          <a:lstStyle/>
          <a:p>
            <a:pPr algn="ctr">
              <a:lnSpc>
                <a:spcPct val="114999"/>
              </a:lnSpc>
              <a:spcAft>
                <a:spcPts val="0"/>
              </a:spcAft>
              <a:defRPr/>
            </a:pPr>
            <a:endParaRPr dirty="0"/>
          </a:p>
          <a:p>
            <a:pPr algn="ctr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mbria"/>
                <a:cs typeface="Times New Roman"/>
              </a:rPr>
              <a:t>О проведении итогового собеседования по русскому языку в Донецкой Народной Республике в 2025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mbria"/>
                <a:cs typeface="Times New Roman"/>
              </a:rPr>
              <a:t>году</a:t>
            </a:r>
          </a:p>
          <a:p>
            <a:pPr algn="ctr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mbria"/>
                <a:cs typeface="Times New Roman"/>
              </a:rPr>
              <a:t>9 класс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mbria"/>
                <a:cs typeface="Times New Roman"/>
              </a:rPr>
              <a:t> 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/>
              <a:ea typeface="Cambria"/>
              <a:cs typeface="Times New Roman"/>
            </a:endParaRPr>
          </a:p>
        </p:txBody>
      </p:sp>
      <p:sp>
        <p:nvSpPr>
          <p:cNvPr id="14339" name="Подзаголовок 2"/>
          <p:cNvSpPr txBox="1"/>
          <p:nvPr/>
        </p:nvSpPr>
        <p:spPr bwMode="auto">
          <a:xfrm>
            <a:off x="6958517" y="4463555"/>
            <a:ext cx="4439056" cy="149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4999"/>
              </a:lnSpc>
              <a:spcAft>
                <a:spcPts val="0"/>
              </a:spcAft>
              <a:tabLst>
                <a:tab pos="1528763" algn="l"/>
              </a:tabLst>
              <a:defRPr/>
            </a:pPr>
            <a:endParaRPr lang="ru-RU" sz="1800">
              <a:solidFill>
                <a:schemeClr val="accent5">
                  <a:lumMod val="50000"/>
                </a:schemeClr>
              </a:solidFill>
              <a:latin typeface="Trebuchet MS"/>
              <a:ea typeface="Cambria"/>
              <a:cs typeface="Times New Roman"/>
            </a:endParaRPr>
          </a:p>
        </p:txBody>
      </p:sp>
      <p:sp>
        <p:nvSpPr>
          <p:cNvPr id="5" name="Подзаголовок 2"/>
          <p:cNvSpPr txBox="1"/>
          <p:nvPr/>
        </p:nvSpPr>
        <p:spPr bwMode="auto">
          <a:xfrm>
            <a:off x="5746750" y="4911747"/>
            <a:ext cx="5860373" cy="14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5643" y="23872"/>
            <a:ext cx="12036357" cy="14008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1496591" y="712274"/>
            <a:ext cx="10361425" cy="84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rgbClr val="002060"/>
                </a:solidFill>
                <a:latin typeface="Century Gothic (Основной текст)"/>
                <a:ea typeface="Microsoft YaHei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latin typeface="+mn-lt"/>
              </a:defRPr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latin typeface="+mn-lt"/>
              </a:defRPr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9pPr>
          </a:lstStyle>
          <a:p>
            <a:pPr>
              <a:defRPr/>
            </a:pPr>
            <a:r>
              <a:rPr lang="ru-RU" b="1"/>
              <a:t>Нормативно-правовое обеспечение проведения итогового собеседования по русскому языку в 2024 /2025 учебном году </a:t>
            </a:r>
            <a:endParaRPr/>
          </a:p>
        </p:txBody>
      </p:sp>
      <p:sp>
        <p:nvSpPr>
          <p:cNvPr id="40" name="TextBox 39"/>
          <p:cNvSpPr txBox="1"/>
          <p:nvPr/>
        </p:nvSpPr>
        <p:spPr bwMode="auto">
          <a:xfrm>
            <a:off x="253281" y="1598169"/>
            <a:ext cx="11604735" cy="4663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rgbClr val="002060"/>
                </a:solidFill>
                <a:latin typeface="Century Gothic (Основной текст)"/>
                <a:ea typeface="Microsoft YaHei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latin typeface="+mn-lt"/>
              </a:defRPr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latin typeface="+mn-lt"/>
              </a:defRPr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9pPr>
          </a:lstStyle>
          <a:p>
            <a:pPr marL="305908" lvl="0" indent="-305908" algn="just">
              <a:lnSpc>
                <a:spcPct val="114999"/>
              </a:lnSpc>
              <a:buFont typeface="Wingdings"/>
              <a:buChar char="ü"/>
              <a:tabLst>
                <a:tab pos="630555" algn="l"/>
              </a:tabLst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Порядок проведения государственной итоговой аттестации по образовательным программам основного общего образования (приказ Минпросвещения России и Рособрнадзора от  04 апреля 2023 г. № 233/551);</a:t>
            </a:r>
          </a:p>
          <a:p>
            <a:pPr marL="305908" lvl="0" indent="-305908" algn="just">
              <a:lnSpc>
                <a:spcPct val="114999"/>
              </a:lnSpc>
              <a:buFont typeface="Wingdings"/>
              <a:buChar char="ü"/>
              <a:tabLst>
                <a:tab pos="630555" algn="l"/>
              </a:tabLst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Особенности проведения государственной итоговой аттестации по образовательным программам основного общего образования, формы проведения государственной итоговой аттестации и условиях допуска к ней в 2023/2024, 2024/2025, 2025/2026 учебных годах (приказ Минпросвещения России и Рособрнадзора от 09 февраля 2024 г. № 89/208);</a:t>
            </a:r>
            <a:endParaRPr/>
          </a:p>
          <a:p>
            <a:pPr marL="305908" lvl="0" indent="-305908" algn="just">
              <a:lnSpc>
                <a:spcPct val="114999"/>
              </a:lnSpc>
              <a:buFont typeface="Wingdings"/>
              <a:buChar char="ü"/>
              <a:tabLst>
                <a:tab pos="630555" algn="l"/>
              </a:tabLst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Рекомендации по организации и проведению информационно-разъяснительной работы о порядке проведения ГИА-9 в Донецкой Народной Республике в 2024/25 учебном году (письмо Минобрнауки ДНР от 25 октября 2024 г. № 5111/05-28);  </a:t>
            </a:r>
            <a:endParaRPr/>
          </a:p>
          <a:p>
            <a:pPr marL="305908" lvl="0" indent="-305908" algn="just">
              <a:lnSpc>
                <a:spcPct val="114999"/>
              </a:lnSpc>
              <a:buFont typeface="Wingdings"/>
              <a:buChar char="ü"/>
              <a:tabLst>
                <a:tab pos="630555" algn="l"/>
              </a:tabLst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Рекомендации по организации и проведению итогового собеседования по русскому языку в 2025 году (письмо Рособрнадзора  от 29 октября 2024 г. </a:t>
            </a:r>
            <a:r>
              <a:rPr lang="ru-RU" sz="2000" b="0" i="0" u="none" strike="noStrike" cap="none" spc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№ 02-311</a:t>
            </a:r>
            <a:r>
              <a:rPr lang="ru-RU" sz="2000">
                <a:latin typeface="Times New Roman"/>
                <a:ea typeface="Calibri"/>
                <a:cs typeface="Times New Roman"/>
              </a:rPr>
              <a:t>)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272737" y="6434742"/>
            <a:ext cx="10310957" cy="142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rgbClr val="002060"/>
                </a:solidFill>
                <a:latin typeface="Century Gothic (Основной текст)"/>
                <a:ea typeface="Microsoft YaHei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latin typeface="+mn-lt"/>
              </a:defRPr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latin typeface="+mn-lt"/>
              </a:defRPr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9pPr>
          </a:lstStyle>
          <a:p>
            <a:pPr>
              <a:defRPr/>
            </a:pPr>
            <a:endParaRPr lang="ru-RU" b="1"/>
          </a:p>
        </p:txBody>
      </p:sp>
      <p:sp>
        <p:nvSpPr>
          <p:cNvPr id="7" name="Ромб 6"/>
          <p:cNvSpPr/>
          <p:nvPr/>
        </p:nvSpPr>
        <p:spPr bwMode="auto">
          <a:xfrm>
            <a:off x="9075921" y="3479818"/>
            <a:ext cx="3116079" cy="3097524"/>
          </a:xfrm>
          <a:prstGeom prst="diamond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 bwMode="auto">
          <a:xfrm>
            <a:off x="10485120" y="145559"/>
            <a:ext cx="1576501" cy="49016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0">
            <a:srgbClr val="000000"/>
          </a:lnRef>
          <a:fillRef idx="2">
            <a:srgbClr val="000000"/>
          </a:fillRef>
          <a:effectRef idx="1">
            <a:srgbClr val="000000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/>
              <a:t>ГИА-9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5643" y="23872"/>
            <a:ext cx="12036357" cy="14008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1496591" y="712274"/>
            <a:ext cx="10361425" cy="84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rgbClr val="002060"/>
                </a:solidFill>
                <a:latin typeface="Century Gothic (Основной текст)"/>
                <a:ea typeface="Microsoft YaHei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latin typeface="+mn-lt"/>
              </a:defRPr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latin typeface="+mn-lt"/>
              </a:defRPr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9pPr>
          </a:lstStyle>
          <a:p>
            <a:pPr>
              <a:defRPr/>
            </a:pPr>
            <a:r>
              <a:rPr lang="ru-RU" b="1"/>
              <a:t>Нормативно-правовое обеспечение проведения итогового собеседования по русскому языку в 2024 /2025 учебном году </a:t>
            </a:r>
            <a:endParaRPr/>
          </a:p>
        </p:txBody>
      </p:sp>
      <p:sp>
        <p:nvSpPr>
          <p:cNvPr id="40" name="TextBox 39"/>
          <p:cNvSpPr txBox="1"/>
          <p:nvPr/>
        </p:nvSpPr>
        <p:spPr bwMode="auto">
          <a:xfrm>
            <a:off x="253281" y="1598169"/>
            <a:ext cx="11604735" cy="5259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rgbClr val="002060"/>
                </a:solidFill>
                <a:latin typeface="Century Gothic (Основной текст)"/>
                <a:ea typeface="Microsoft YaHei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latin typeface="+mn-lt"/>
              </a:defRPr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latin typeface="+mn-lt"/>
              </a:defRPr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9pPr>
          </a:lstStyle>
          <a:p>
            <a:pPr marL="294893" lvl="0" indent="-294893" algn="just">
              <a:lnSpc>
                <a:spcPct val="114999"/>
              </a:lnSpc>
              <a:buFont typeface="Wingdings"/>
              <a:buChar char="ü"/>
              <a:tabLst>
                <a:tab pos="630555" algn="l"/>
              </a:tabLst>
              <a:defRPr/>
            </a:pPr>
            <a:r>
              <a:rPr lang="ru-RU" sz="1900">
                <a:latin typeface="Times New Roman"/>
                <a:ea typeface="Calibri"/>
                <a:cs typeface="Times New Roman"/>
              </a:rPr>
              <a:t>Приказ Министерства образования и науки Донецкой Народной Республики от 11 сентября 2024 г. № 1646 «Об утверждении Плана подготовки и проведения государственной итоговой аттестации по образовательным программам основного общего и среднего общего образования в Донецкой Народной Республике в 2025 году»;</a:t>
            </a:r>
            <a:endParaRPr/>
          </a:p>
          <a:p>
            <a:pPr marL="294893" lvl="0" indent="-294893" algn="just">
              <a:lnSpc>
                <a:spcPct val="114999"/>
              </a:lnSpc>
              <a:buFont typeface="Wingdings"/>
              <a:buChar char="ü"/>
              <a:tabLst>
                <a:tab pos="630555" algn="l"/>
              </a:tabLst>
              <a:defRPr/>
            </a:pPr>
            <a:r>
              <a:rPr lang="ru-RU" sz="1900">
                <a:latin typeface="Times New Roman"/>
                <a:ea typeface="Calibri"/>
                <a:cs typeface="Times New Roman"/>
              </a:rPr>
              <a:t>Приказ Министерства образования и науки Донецкой Народной Республики от 13 декабря 2024 г. № 29 «Об утверждении сроков и мест регистрации на участие в итоговом собеседовании в Донецкой Народной Республике в 2024/2025 учебном году»;</a:t>
            </a:r>
            <a:endParaRPr/>
          </a:p>
          <a:p>
            <a:pPr marL="294893" lvl="0" indent="-294893" algn="just">
              <a:lnSpc>
                <a:spcPct val="114999"/>
              </a:lnSpc>
              <a:buFont typeface="Wingdings"/>
              <a:buChar char="ü"/>
              <a:tabLst>
                <a:tab pos="630555" algn="l"/>
              </a:tabLst>
              <a:defRPr/>
            </a:pPr>
            <a:r>
              <a:rPr lang="ru-RU" sz="1900">
                <a:latin typeface="Times New Roman"/>
                <a:ea typeface="Calibri"/>
                <a:cs typeface="Times New Roman"/>
              </a:rPr>
              <a:t>Правила регистрации на итоговое собеседование по русскому языку в Донецкой Народной Республике в 2025 году (письмо Минобрнауки ДНР от 10 января 2025 г. № 06-08.3/63-25);</a:t>
            </a:r>
            <a:endParaRPr/>
          </a:p>
          <a:p>
            <a:pPr marL="294893" lvl="0" indent="-294893" algn="just">
              <a:lnSpc>
                <a:spcPct val="114999"/>
              </a:lnSpc>
              <a:spcAft>
                <a:spcPts val="800"/>
              </a:spcAft>
              <a:buFont typeface="Wingdings"/>
              <a:buChar char="ü"/>
              <a:tabLst>
                <a:tab pos="630555" algn="l"/>
              </a:tabLst>
              <a:defRPr/>
            </a:pPr>
            <a:r>
              <a:rPr lang="ru-RU" sz="1900">
                <a:latin typeface="Times New Roman"/>
                <a:ea typeface="Calibri"/>
                <a:cs typeface="Times New Roman"/>
              </a:rPr>
              <a:t>Письмо Регионального центра обработки информации от 25 декабря 2024 г. № 1654/02 «О направлении дистрибутива программного обеспечения «Планирование ГИА-9 2025» версии 24.00».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272737" y="6434742"/>
            <a:ext cx="10310957" cy="142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rgbClr val="002060"/>
                </a:solidFill>
                <a:latin typeface="Century Gothic (Основной текст)"/>
                <a:ea typeface="Microsoft YaHei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latin typeface="+mn-lt"/>
              </a:defRPr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latin typeface="+mn-lt"/>
              </a:defRPr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9pPr>
          </a:lstStyle>
          <a:p>
            <a:pPr>
              <a:defRPr/>
            </a:pPr>
            <a:endParaRPr lang="ru-RU" b="1"/>
          </a:p>
        </p:txBody>
      </p:sp>
      <p:sp>
        <p:nvSpPr>
          <p:cNvPr id="7" name="Ромб 6"/>
          <p:cNvSpPr/>
          <p:nvPr/>
        </p:nvSpPr>
        <p:spPr bwMode="auto">
          <a:xfrm>
            <a:off x="9075921" y="3479818"/>
            <a:ext cx="3116079" cy="3097524"/>
          </a:xfrm>
          <a:prstGeom prst="diamond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 bwMode="auto">
          <a:xfrm>
            <a:off x="10485120" y="145559"/>
            <a:ext cx="1576501" cy="49016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0">
            <a:srgbClr val="000000"/>
          </a:lnRef>
          <a:fillRef idx="2">
            <a:srgbClr val="000000"/>
          </a:fillRef>
          <a:effectRef idx="1">
            <a:srgbClr val="000000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/>
              <a:t>ГИА-9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0379" y="-9728"/>
            <a:ext cx="12061622" cy="12497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969974" y="703916"/>
            <a:ext cx="10801532" cy="61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3200" b="1">
                <a:solidFill>
                  <a:srgbClr val="002060"/>
                </a:solidFill>
                <a:latin typeface="Century Gothic (Основной текст)"/>
                <a:ea typeface="Microsoft YaHei"/>
              </a:rPr>
              <a:t>Даты и места регистрации проведения ИС-2025</a:t>
            </a:r>
            <a:endParaRPr lang="ru-RU" sz="3200" b="1">
              <a:solidFill>
                <a:schemeClr val="accent5">
                  <a:lumMod val="50000"/>
                </a:schemeClr>
              </a:solidFill>
              <a:latin typeface="Trebuchet MS"/>
              <a:ea typeface="Cambria"/>
              <a:cs typeface="Times New Roman"/>
            </a:endParaRPr>
          </a:p>
        </p:txBody>
      </p:sp>
      <p:grpSp>
        <p:nvGrpSpPr>
          <p:cNvPr id="7" name="Группа 6"/>
          <p:cNvGrpSpPr/>
          <p:nvPr/>
        </p:nvGrpSpPr>
        <p:grpSpPr bwMode="auto">
          <a:xfrm>
            <a:off x="392019" y="1567485"/>
            <a:ext cx="6563455" cy="1529321"/>
            <a:chOff x="0" y="0"/>
            <a:chExt cx="6563455" cy="1529321"/>
          </a:xfrm>
        </p:grpSpPr>
        <p:sp>
          <p:nvSpPr>
            <p:cNvPr id="9" name="Прямоугольник: скругленные углы 8"/>
            <p:cNvSpPr/>
            <p:nvPr/>
          </p:nvSpPr>
          <p:spPr bwMode="auto">
            <a:xfrm>
              <a:off x="0" y="0"/>
              <a:ext cx="6563455" cy="152932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0" scaled="1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rgbClr val="00000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Прямоугольник: скругленные углы 4"/>
            <p:cNvSpPr txBox="1"/>
            <p:nvPr/>
          </p:nvSpPr>
          <p:spPr bwMode="auto">
            <a:xfrm>
              <a:off x="489099" y="74655"/>
              <a:ext cx="6000739" cy="1380011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91440" tIns="45720" rIns="91440" bIns="45720" numCol="1" spcCol="1268" anchor="ctr" anchorCtr="0">
              <a:noAutofit/>
            </a:bodyPr>
            <a:lstStyle/>
            <a:p>
              <a:pPr marL="0" lvl="0" indent="0" algn="ctr" defTabSz="1066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 b="1">
                  <a:solidFill>
                    <a:srgbClr val="FF0000"/>
                  </a:solidFill>
                  <a:latin typeface="+mn-lt"/>
                  <a:cs typeface="Times New Roman"/>
                </a:rPr>
                <a:t>Основная дата </a:t>
              </a:r>
              <a:r>
                <a:rPr lang="ru-RU" sz="2400" b="1">
                  <a:solidFill>
                    <a:srgbClr val="FF0000"/>
                  </a:solidFill>
                  <a:latin typeface="Calibri"/>
                  <a:ea typeface="+mn-ea"/>
                  <a:cs typeface="Times New Roman"/>
                </a:rPr>
                <a:t>–</a:t>
              </a:r>
              <a:r>
                <a:rPr lang="ru-RU" sz="2400" b="1">
                  <a:solidFill>
                    <a:srgbClr val="FF0000"/>
                  </a:solidFill>
                  <a:latin typeface="+mn-lt"/>
                  <a:cs typeface="Times New Roman"/>
                </a:rPr>
                <a:t> 12 февраля 2025 года</a:t>
              </a:r>
              <a:endParaRPr/>
            </a:p>
            <a:p>
              <a:pPr marL="0" lvl="0" indent="0" algn="ctr" defTabSz="1066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 b="1">
                  <a:solidFill>
                    <a:srgbClr val="FF0000"/>
                  </a:solidFill>
                  <a:latin typeface="+mn-lt"/>
                  <a:cs typeface="Times New Roman"/>
                </a:rPr>
                <a:t>(регистрация заявлений до 29.01.2025 г.) </a:t>
              </a:r>
              <a:endParaRPr/>
            </a:p>
          </p:txBody>
        </p:sp>
      </p:grpSp>
      <p:grpSp>
        <p:nvGrpSpPr>
          <p:cNvPr id="11" name="Группа 10"/>
          <p:cNvGrpSpPr/>
          <p:nvPr/>
        </p:nvGrpSpPr>
        <p:grpSpPr bwMode="auto">
          <a:xfrm>
            <a:off x="379807" y="3245365"/>
            <a:ext cx="6575667" cy="1529321"/>
            <a:chOff x="0" y="0"/>
            <a:chExt cx="6575667" cy="1529321"/>
          </a:xfrm>
        </p:grpSpPr>
        <p:sp>
          <p:nvSpPr>
            <p:cNvPr id="12" name="Прямоугольник: скругленные углы 11"/>
            <p:cNvSpPr/>
            <p:nvPr/>
          </p:nvSpPr>
          <p:spPr bwMode="auto">
            <a:xfrm>
              <a:off x="0" y="0"/>
              <a:ext cx="6575667" cy="152932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0" scaled="1"/>
            </a:gradFill>
            <a:ln>
              <a:noFill/>
            </a:ln>
            <a:effectLst/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</p:sp>
        <p:sp>
          <p:nvSpPr>
            <p:cNvPr id="13" name="Прямоугольник: скругленные углы 4"/>
            <p:cNvSpPr txBox="1"/>
            <p:nvPr/>
          </p:nvSpPr>
          <p:spPr bwMode="auto">
            <a:xfrm>
              <a:off x="560030" y="74655"/>
              <a:ext cx="5944293" cy="1380011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152399" tIns="76199" rIns="152399" bIns="76199" numCol="1" spcCol="1268" anchor="ctr" anchorCtr="0">
              <a:noAutofit/>
            </a:bodyPr>
            <a:lstStyle/>
            <a:p>
              <a:pPr marL="0" lvl="0" indent="0" algn="ctr" defTabSz="1066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 b="1">
                  <a:solidFill>
                    <a:schemeClr val="accent5">
                      <a:lumMod val="75000"/>
                    </a:schemeClr>
                  </a:solidFill>
                  <a:latin typeface="Calibri"/>
                  <a:ea typeface="+mn-ea"/>
                  <a:cs typeface="Times New Roman"/>
                </a:rPr>
                <a:t>Дополнительная дата – 12 марта 2025 г</a:t>
              </a:r>
              <a:endParaRPr/>
            </a:p>
            <a:p>
              <a:pPr marL="0" lvl="0" indent="0" algn="ctr" defTabSz="1066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 b="1">
                  <a:solidFill>
                    <a:schemeClr val="accent5">
                      <a:lumMod val="75000"/>
                    </a:schemeClr>
                  </a:solidFill>
                  <a:latin typeface="Calibri"/>
                  <a:ea typeface="+mn-ea"/>
                  <a:cs typeface="Times New Roman"/>
                </a:rPr>
                <a:t>(регистрация заявлений до 28.02.2025 г.) </a:t>
              </a:r>
              <a:endParaRPr/>
            </a:p>
          </p:txBody>
        </p:sp>
      </p:grpSp>
      <p:grpSp>
        <p:nvGrpSpPr>
          <p:cNvPr id="14" name="Группа 13"/>
          <p:cNvGrpSpPr/>
          <p:nvPr/>
        </p:nvGrpSpPr>
        <p:grpSpPr bwMode="auto">
          <a:xfrm>
            <a:off x="416442" y="4961701"/>
            <a:ext cx="6539032" cy="1743896"/>
            <a:chOff x="0" y="0"/>
            <a:chExt cx="6539032" cy="1743896"/>
          </a:xfrm>
        </p:grpSpPr>
        <p:sp>
          <p:nvSpPr>
            <p:cNvPr id="15" name="Прямоугольник: скругленные углы 14"/>
            <p:cNvSpPr/>
            <p:nvPr/>
          </p:nvSpPr>
          <p:spPr bwMode="auto">
            <a:xfrm>
              <a:off x="0" y="0"/>
              <a:ext cx="6539032" cy="174389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0" scaled="1"/>
            </a:gradFill>
            <a:ln>
              <a:noFill/>
            </a:ln>
            <a:effectLst/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</p:sp>
        <p:sp>
          <p:nvSpPr>
            <p:cNvPr id="16" name="Прямоугольник: скругленные углы 4"/>
            <p:cNvSpPr txBox="1"/>
            <p:nvPr/>
          </p:nvSpPr>
          <p:spPr bwMode="auto">
            <a:xfrm>
              <a:off x="97692" y="170259"/>
              <a:ext cx="6364166" cy="1573637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152399" tIns="76199" rIns="152399" bIns="76199" numCol="1" spcCol="1268" anchor="ctr" anchorCtr="0">
              <a:noAutofit/>
            </a:bodyPr>
            <a:lstStyle/>
            <a:p>
              <a:pPr marL="0" lvl="0" indent="0" algn="ctr" defTabSz="1066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 b="1">
                  <a:solidFill>
                    <a:schemeClr val="accent5">
                      <a:lumMod val="75000"/>
                    </a:schemeClr>
                  </a:solidFill>
                  <a:latin typeface="Calibri"/>
                  <a:ea typeface="+mn-ea"/>
                  <a:cs typeface="Times New Roman"/>
                </a:rPr>
                <a:t>Дополнительная дата – 21 апреля 2025 </a:t>
              </a:r>
              <a:endParaRPr/>
            </a:p>
            <a:p>
              <a:pPr marL="0" lvl="0" indent="0" algn="ctr" defTabSz="1066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 b="1">
                  <a:solidFill>
                    <a:schemeClr val="accent5">
                      <a:lumMod val="75000"/>
                    </a:schemeClr>
                  </a:solidFill>
                  <a:latin typeface="Calibri"/>
                  <a:ea typeface="+mn-ea"/>
                  <a:cs typeface="Times New Roman"/>
                </a:rPr>
                <a:t>(регистрация заявлений до 09.04.2025 г.) </a:t>
              </a:r>
              <a:endParaRPr/>
            </a:p>
          </p:txBody>
        </p:sp>
      </p:grpSp>
      <p:sp>
        <p:nvSpPr>
          <p:cNvPr id="18" name="Прямоугольник: скругленные углы 17"/>
          <p:cNvSpPr/>
          <p:nvPr/>
        </p:nvSpPr>
        <p:spPr bwMode="auto">
          <a:xfrm>
            <a:off x="10485120" y="145559"/>
            <a:ext cx="1576501" cy="49016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0">
            <a:srgbClr val="000000"/>
          </a:lnRef>
          <a:fillRef idx="2">
            <a:srgbClr val="000000"/>
          </a:fillRef>
          <a:effectRef idx="1">
            <a:srgbClr val="000000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/>
              <a:t>ГИА-9</a:t>
            </a:r>
            <a:endParaRPr/>
          </a:p>
        </p:txBody>
      </p:sp>
      <p:sp>
        <p:nvSpPr>
          <p:cNvPr id="20" name="Прямоугольник: скругленные углы 19"/>
          <p:cNvSpPr/>
          <p:nvPr/>
        </p:nvSpPr>
        <p:spPr bwMode="auto">
          <a:xfrm>
            <a:off x="7463245" y="2390923"/>
            <a:ext cx="4395346" cy="29446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0">
            <a:srgbClr val="000000"/>
          </a:lnRef>
          <a:fillRef idx="2">
            <a:srgbClr val="000000"/>
          </a:fillRef>
          <a:effectRef idx="1">
            <a:srgbClr val="000000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cs typeface="Times New Roman"/>
              </a:rPr>
              <a:t>Места регистрации </a:t>
            </a:r>
            <a:endParaRPr/>
          </a:p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cs typeface="Times New Roman"/>
              </a:rPr>
              <a:t>на ИС-2025 </a:t>
            </a:r>
            <a:endParaRPr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r>
              <a:rPr lang="ru-RU" sz="2000" b="1">
                <a:solidFill>
                  <a:schemeClr val="accent5">
                    <a:lumMod val="75000"/>
                  </a:schemeClr>
                </a:solidFill>
                <a:latin typeface="Calibri"/>
                <a:cs typeface="Times New Roman"/>
              </a:rPr>
              <a:t>Образовательные организации, в которых участники осваивают образовательные программы основного общего образования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38437" t="19444" r="26718" b="7500"/>
          <a:stretch/>
        </p:blipFill>
        <p:spPr bwMode="auto">
          <a:xfrm>
            <a:off x="0" y="178164"/>
            <a:ext cx="5657971" cy="66728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l="38357" t="8000" r="27069" b="10857"/>
          <a:stretch/>
        </p:blipFill>
        <p:spPr bwMode="auto">
          <a:xfrm>
            <a:off x="6191792" y="344330"/>
            <a:ext cx="5033556" cy="6506688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 bwMode="auto">
          <a:xfrm>
            <a:off x="11033760" y="106229"/>
            <a:ext cx="1071404" cy="49016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0">
            <a:srgbClr val="000000"/>
          </a:lnRef>
          <a:fillRef idx="2">
            <a:srgbClr val="000000"/>
          </a:fillRef>
          <a:effectRef idx="1">
            <a:srgbClr val="000000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/>
              <a:t>ГИА-9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9289" y="0"/>
            <a:ext cx="12022712" cy="12497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352425" y="1380717"/>
            <a:ext cx="11213042" cy="5067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rgbClr val="002060"/>
                </a:solidFill>
                <a:latin typeface="Century Gothic (Основной текст)"/>
                <a:ea typeface="Microsoft YaHei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latin typeface="+mn-lt"/>
              </a:defRPr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latin typeface="+mn-lt"/>
              </a:defRPr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9pPr>
          </a:lstStyle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>
                <a:latin typeface="Times New Roman"/>
                <a:ea typeface="Calibri"/>
              </a:rPr>
              <a:t>Назначают </a:t>
            </a:r>
            <a:endParaRPr/>
          </a:p>
          <a:p>
            <a:pPr marL="912813" lvl="0"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800">
                <a:latin typeface="Times New Roman"/>
                <a:ea typeface="Calibri"/>
              </a:rPr>
              <a:t>ответственных за прием и регистрацию заявлений на участие в итоговом собеседовании и внесении сведений об участниках ИС  в Региональную информационную систему.</a:t>
            </a:r>
            <a:endParaRPr/>
          </a:p>
          <a:p>
            <a:pPr marL="912813" lvl="0"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endParaRPr lang="ru-RU" sz="1800">
              <a:latin typeface="Times New Roman"/>
              <a:cs typeface="Times New Roman"/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>
                <a:latin typeface="Times New Roman"/>
                <a:cs typeface="Times New Roman"/>
              </a:rPr>
              <a:t>Обеспечивают: </a:t>
            </a:r>
            <a:endParaRPr/>
          </a:p>
          <a:p>
            <a:pPr marL="896938" lvl="0" indent="-14288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800">
                <a:latin typeface="Times New Roman"/>
                <a:ea typeface="Calibri"/>
              </a:rPr>
              <a:t>информирование всех заинтересованных лиц о проведении ИС-9  в 2024-2025 учебном году; </a:t>
            </a:r>
            <a:endParaRPr lang="ru-RU" sz="1800">
              <a:latin typeface="Times New Roman"/>
              <a:ea typeface="Calibri"/>
              <a:cs typeface="Times New Roman"/>
            </a:endParaRPr>
          </a:p>
          <a:p>
            <a:pPr marL="896938" lvl="0" indent="-14288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800">
                <a:latin typeface="Times New Roman"/>
                <a:ea typeface="Calibri"/>
              </a:rPr>
              <a:t>разъяснительную работу среди родителей (законных представителей) выпускников 9-х классов по вопросу </a:t>
            </a:r>
            <a:r>
              <a:rPr lang="ru-RU" sz="1800" b="1">
                <a:latin typeface="Times New Roman"/>
                <a:ea typeface="Calibri"/>
              </a:rPr>
              <a:t>обязательного</a:t>
            </a:r>
            <a:r>
              <a:rPr lang="ru-RU" sz="1800">
                <a:latin typeface="Times New Roman"/>
                <a:ea typeface="Calibri"/>
              </a:rPr>
              <a:t> участия в ИС;</a:t>
            </a:r>
            <a:endParaRPr/>
          </a:p>
          <a:p>
            <a:pPr marL="896938" lvl="0" indent="-14288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800">
                <a:latin typeface="Times New Roman"/>
                <a:ea typeface="Calibri"/>
              </a:rPr>
              <a:t>строгий контроль за регистрацией </a:t>
            </a:r>
            <a:r>
              <a:rPr lang="ru-RU" sz="1800" b="1">
                <a:latin typeface="Times New Roman"/>
                <a:ea typeface="Calibri"/>
              </a:rPr>
              <a:t>ВСЕХ</a:t>
            </a:r>
            <a:r>
              <a:rPr lang="ru-RU" sz="1800">
                <a:latin typeface="Times New Roman"/>
                <a:ea typeface="Calibri"/>
              </a:rPr>
              <a:t> выпускников 9-х классов, не зависимо от подачи заявления на участие в ИС. </a:t>
            </a:r>
            <a:endParaRPr/>
          </a:p>
          <a:p>
            <a:pPr marL="882650" lvl="0"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1800">
              <a:latin typeface="Times New Roman"/>
              <a:ea typeface="Calibri"/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>
                <a:latin typeface="Times New Roman"/>
                <a:cs typeface="Times New Roman"/>
              </a:rPr>
              <a:t>Организуют </a:t>
            </a:r>
            <a:endParaRPr/>
          </a:p>
          <a:p>
            <a:pPr marL="1252538" lvl="0"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800">
                <a:latin typeface="Times New Roman"/>
                <a:ea typeface="Calibri"/>
              </a:rPr>
              <a:t>обучение всех лиц, привлекаемых к проведению итогового сочинения (изложения) в образовательных организациях</a:t>
            </a:r>
            <a:endParaRPr lang="ru-RU" sz="180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457866" y="702133"/>
            <a:ext cx="9445558" cy="4649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rgbClr val="002060"/>
                </a:solidFill>
                <a:latin typeface="Century Gothic (Основной текст)"/>
                <a:ea typeface="Microsoft YaHei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latin typeface="+mn-lt"/>
              </a:defRPr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latin typeface="+mn-lt"/>
              </a:defRPr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9pPr>
          </a:lstStyle>
          <a:p>
            <a:pPr>
              <a:defRPr/>
            </a:pPr>
            <a:r>
              <a:rPr lang="ru-RU" b="1"/>
              <a:t>   </a:t>
            </a:r>
            <a:r>
              <a:rPr lang="ru-RU" b="1" u="sng"/>
              <a:t>Территориальные органы управления образованием: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7" name="Ромб 6"/>
          <p:cNvSpPr/>
          <p:nvPr/>
        </p:nvSpPr>
        <p:spPr bwMode="auto">
          <a:xfrm>
            <a:off x="9075921" y="3428415"/>
            <a:ext cx="3116079" cy="3097524"/>
          </a:xfrm>
          <a:prstGeom prst="diamond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155643" y="6448017"/>
            <a:ext cx="10486417" cy="1558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rgbClr val="002060"/>
                </a:solidFill>
                <a:latin typeface="Century Gothic (Основной текст)"/>
                <a:ea typeface="Microsoft YaHei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latin typeface="+mn-lt"/>
              </a:defRPr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latin typeface="+mn-lt"/>
              </a:defRPr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9pPr>
          </a:lstStyle>
          <a:p>
            <a:pPr>
              <a:defRPr/>
            </a:pPr>
            <a:endParaRPr lang="ru-RU" b="1"/>
          </a:p>
        </p:txBody>
      </p:sp>
      <p:sp>
        <p:nvSpPr>
          <p:cNvPr id="10" name="Прямоугольник: скругленные углы 9"/>
          <p:cNvSpPr/>
          <p:nvPr/>
        </p:nvSpPr>
        <p:spPr bwMode="auto">
          <a:xfrm>
            <a:off x="10485120" y="145559"/>
            <a:ext cx="1576501" cy="49016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0">
            <a:srgbClr val="000000"/>
          </a:lnRef>
          <a:fillRef idx="2">
            <a:srgbClr val="000000"/>
          </a:fillRef>
          <a:effectRef idx="1">
            <a:srgbClr val="000000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/>
              <a:t>ГИА-9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9289" y="0"/>
            <a:ext cx="12022712" cy="12497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310992" y="1094843"/>
            <a:ext cx="11213042" cy="5509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rgbClr val="002060"/>
                </a:solidFill>
                <a:latin typeface="Century Gothic (Основной текст)"/>
                <a:ea typeface="Microsoft YaHei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latin typeface="+mn-lt"/>
              </a:defRPr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latin typeface="+mn-lt"/>
              </a:defRPr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9pPr>
          </a:lstStyle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dirty="0">
                <a:latin typeface="Times New Roman"/>
                <a:cs typeface="Times New Roman"/>
              </a:rPr>
              <a:t>Обеспечивают: </a:t>
            </a:r>
            <a:endParaRPr dirty="0"/>
          </a:p>
          <a:p>
            <a:pPr marL="1084263" lvl="0" indent="-271463" algn="just">
              <a:lnSpc>
                <a:spcPct val="114999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800" dirty="0">
                <a:latin typeface="Times New Roman"/>
                <a:cs typeface="Times New Roman"/>
              </a:rPr>
              <a:t>информирование выпускников 9-х классов и их родителей (законных представителей), о местах, сроках и правилах регистрации на участие в ИС на информационном стенде и официальном сайте образовательной организации. </a:t>
            </a:r>
            <a:endParaRPr lang="ru-RU" sz="1800" dirty="0">
              <a:latin typeface="Times New Roman"/>
              <a:ea typeface="Calibri"/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dirty="0">
                <a:latin typeface="Times New Roman"/>
                <a:cs typeface="Times New Roman"/>
              </a:rPr>
              <a:t>Организуют </a:t>
            </a:r>
            <a:endParaRPr dirty="0"/>
          </a:p>
          <a:p>
            <a:pPr marL="1077913" lvl="0" indent="-271463" algn="just">
              <a:lnSpc>
                <a:spcPct val="114999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800" dirty="0">
                <a:latin typeface="Times New Roman"/>
                <a:cs typeface="Times New Roman"/>
              </a:rPr>
              <a:t>регистрацию ВСЕХ выпускников текущего года согласно списочному составу обучающихся 9-х классов в срок </a:t>
            </a:r>
            <a:r>
              <a:rPr lang="ru-RU" sz="1800" b="1" u="sng" dirty="0">
                <a:latin typeface="Times New Roman"/>
                <a:cs typeface="Times New Roman"/>
              </a:rPr>
              <a:t>до 29.01.2025</a:t>
            </a:r>
            <a:r>
              <a:rPr lang="ru-RU" sz="1800" dirty="0">
                <a:latin typeface="Times New Roman"/>
                <a:cs typeface="Times New Roman"/>
              </a:rPr>
              <a:t>;</a:t>
            </a:r>
            <a:endParaRPr dirty="0"/>
          </a:p>
          <a:p>
            <a:pPr marL="1168400" lvl="0" indent="-355600" algn="just">
              <a:lnSpc>
                <a:spcPct val="114999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800" dirty="0">
                <a:latin typeface="Times New Roman"/>
                <a:cs typeface="Times New Roman"/>
              </a:rPr>
              <a:t>ознакомление обучающихся и их родителей (законных представителей) (под подпись) с Правилами проведения итогового собеседования по русскому языку;</a:t>
            </a:r>
            <a:endParaRPr dirty="0"/>
          </a:p>
          <a:p>
            <a:pPr marL="1168400" lvl="0" indent="-355600" algn="just">
              <a:lnSpc>
                <a:spcPct val="114999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800" dirty="0">
                <a:latin typeface="Times New Roman"/>
                <a:ea typeface="Calibri"/>
              </a:rPr>
              <a:t>изучение нормативно-правовой документации сотрудниками, привлекаемыми к проведению итогового собеседования по русскому языку в образовательной организации.</a:t>
            </a:r>
            <a:endParaRPr dirty="0"/>
          </a:p>
          <a:p>
            <a:pPr marL="355600" lvl="0" indent="-342900" algn="just">
              <a:lnSpc>
                <a:spcPct val="114999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dirty="0">
                <a:latin typeface="Times New Roman"/>
                <a:cs typeface="Times New Roman"/>
              </a:rPr>
              <a:t>Передают </a:t>
            </a:r>
            <a:endParaRPr dirty="0"/>
          </a:p>
          <a:p>
            <a:pPr marL="1168400" lvl="0" indent="-342900" algn="just">
              <a:lnSpc>
                <a:spcPct val="114999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800" dirty="0">
                <a:latin typeface="Times New Roman"/>
                <a:cs typeface="Times New Roman"/>
              </a:rPr>
              <a:t>необходимые сведения ответственному за внесение сведений об участниках итогового собеседования в территориальном органе управления образованием для обобщения и передачи сведений в РЦОИ</a:t>
            </a:r>
            <a:r>
              <a:rPr lang="ru-RU" sz="1800" dirty="0">
                <a:latin typeface="Times New Roman"/>
                <a:ea typeface="Calibri"/>
              </a:rPr>
              <a:t>. 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457866" y="681049"/>
            <a:ext cx="9445558" cy="4649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rgbClr val="002060"/>
                </a:solidFill>
                <a:latin typeface="Century Gothic (Основной текст)"/>
                <a:ea typeface="Microsoft YaHei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latin typeface="+mn-lt"/>
              </a:defRPr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latin typeface="+mn-lt"/>
              </a:defRPr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9pPr>
          </a:lstStyle>
          <a:p>
            <a:pPr>
              <a:defRPr/>
            </a:pPr>
            <a:r>
              <a:rPr lang="ru-RU" b="1" dirty="0"/>
              <a:t>   </a:t>
            </a:r>
            <a:r>
              <a:rPr lang="ru-RU" b="1" u="sng" dirty="0"/>
              <a:t>Руководители образовательных организаций :</a:t>
            </a:r>
            <a:endParaRPr dirty="0"/>
          </a:p>
          <a:p>
            <a:pPr>
              <a:defRPr/>
            </a:pPr>
            <a:endParaRPr lang="ru-RU" dirty="0"/>
          </a:p>
        </p:txBody>
      </p:sp>
      <p:sp>
        <p:nvSpPr>
          <p:cNvPr id="7" name="Ромб 6"/>
          <p:cNvSpPr/>
          <p:nvPr/>
        </p:nvSpPr>
        <p:spPr bwMode="auto">
          <a:xfrm>
            <a:off x="9239369" y="3584259"/>
            <a:ext cx="3116079" cy="3097524"/>
          </a:xfrm>
          <a:prstGeom prst="diamond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169289" y="6603861"/>
            <a:ext cx="10486417" cy="1558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0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rgbClr val="002060"/>
                </a:solidFill>
                <a:latin typeface="Century Gothic (Основной текст)"/>
                <a:ea typeface="Microsoft YaHei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latin typeface="+mn-lt"/>
              </a:defRPr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latin typeface="+mn-lt"/>
              </a:defRPr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</a:defRPr>
            </a:lvl9pPr>
          </a:lstStyle>
          <a:p>
            <a:pPr>
              <a:defRPr/>
            </a:pPr>
            <a:endParaRPr lang="ru-RU" b="1"/>
          </a:p>
        </p:txBody>
      </p:sp>
      <p:sp>
        <p:nvSpPr>
          <p:cNvPr id="10" name="Прямоугольник: скругленные углы 9"/>
          <p:cNvSpPr/>
          <p:nvPr/>
        </p:nvSpPr>
        <p:spPr bwMode="auto">
          <a:xfrm>
            <a:off x="10485120" y="145559"/>
            <a:ext cx="1576501" cy="49016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0">
            <a:srgbClr val="000000"/>
          </a:lnRef>
          <a:fillRef idx="2">
            <a:srgbClr val="000000"/>
          </a:fillRef>
          <a:effectRef idx="1">
            <a:srgbClr val="000000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/>
              <a:t>ГИА-9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361</Words>
  <Application>Microsoft Office PowerPoint</Application>
  <DocSecurity>0</DocSecurity>
  <PresentationFormat>Произвольный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целях и задачах развития  системы образования в ДНР» Колударова Ольга Павловна, министр образования и науки ДНР</dc:title>
  <dc:creator>Роман Е. Шевченко</dc:creator>
  <cp:lastModifiedBy>Лариса</cp:lastModifiedBy>
  <cp:revision>416</cp:revision>
  <dcterms:created xsi:type="dcterms:W3CDTF">2022-10-17T08:47:51Z</dcterms:created>
  <dcterms:modified xsi:type="dcterms:W3CDTF">2025-01-31T18:34:28Z</dcterms:modified>
  <dc:identifier/>
  <dc:language/>
  <cp:version/>
</cp:coreProperties>
</file>