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0" r:id="rId4"/>
    <p:sldId id="284" r:id="rId5"/>
    <p:sldId id="282" r:id="rId6"/>
    <p:sldId id="272" r:id="rId7"/>
    <p:sldId id="281" r:id="rId8"/>
    <p:sldId id="260" r:id="rId9"/>
    <p:sldId id="285" r:id="rId10"/>
    <p:sldId id="268" r:id="rId11"/>
    <p:sldId id="273" r:id="rId12"/>
    <p:sldId id="278" r:id="rId13"/>
    <p:sldId id="269" r:id="rId14"/>
    <p:sldId id="271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91B703-4287-43FC-9EF8-BB3ABA3D09C6}">
          <p14:sldIdLst>
            <p14:sldId id="256"/>
            <p14:sldId id="259"/>
            <p14:sldId id="280"/>
            <p14:sldId id="284"/>
            <p14:sldId id="282"/>
            <p14:sldId id="272"/>
            <p14:sldId id="281"/>
            <p14:sldId id="260"/>
            <p14:sldId id="285"/>
            <p14:sldId id="268"/>
            <p14:sldId id="273"/>
            <p14:sldId id="278"/>
            <p14:sldId id="269"/>
            <p14:sldId id="271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елец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414" y="-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tlana Plotnikova" userId="dd898b3f8b2a70dd" providerId="LiveId" clId="{CE5A6CC0-E40D-45D9-8CA5-A2966E364CE0}"/>
    <pc:docChg chg="custSel addSld delSld modSld modSection">
      <pc:chgData name="Svetlana Plotnikova" userId="dd898b3f8b2a70dd" providerId="LiveId" clId="{CE5A6CC0-E40D-45D9-8CA5-A2966E364CE0}" dt="2024-09-11T14:54:07.987" v="376" actId="1036"/>
      <pc:docMkLst>
        <pc:docMk/>
      </pc:docMkLst>
      <pc:sldChg chg="modSp mod">
        <pc:chgData name="Svetlana Plotnikova" userId="dd898b3f8b2a70dd" providerId="LiveId" clId="{CE5A6CC0-E40D-45D9-8CA5-A2966E364CE0}" dt="2024-09-11T14:51:56.302" v="356" actId="207"/>
        <pc:sldMkLst>
          <pc:docMk/>
          <pc:sldMk cId="2091619723" sldId="259"/>
        </pc:sldMkLst>
        <pc:spChg chg="mod">
          <ac:chgData name="Svetlana Plotnikova" userId="dd898b3f8b2a70dd" providerId="LiveId" clId="{CE5A6CC0-E40D-45D9-8CA5-A2966E364CE0}" dt="2024-09-11T14:51:56.302" v="356" actId="207"/>
          <ac:spMkLst>
            <pc:docMk/>
            <pc:sldMk cId="2091619723" sldId="259"/>
            <ac:spMk id="3" creationId="{FB0DF345-395E-4A9C-ABD7-53C13642FF1D}"/>
          </ac:spMkLst>
        </pc:spChg>
      </pc:sldChg>
      <pc:sldChg chg="modSp mod">
        <pc:chgData name="Svetlana Plotnikova" userId="dd898b3f8b2a70dd" providerId="LiveId" clId="{CE5A6CC0-E40D-45D9-8CA5-A2966E364CE0}" dt="2024-09-11T14:53:30.664" v="372" actId="20577"/>
        <pc:sldMkLst>
          <pc:docMk/>
          <pc:sldMk cId="2029822658" sldId="268"/>
        </pc:sldMkLst>
        <pc:spChg chg="mod">
          <ac:chgData name="Svetlana Plotnikova" userId="dd898b3f8b2a70dd" providerId="LiveId" clId="{CE5A6CC0-E40D-45D9-8CA5-A2966E364CE0}" dt="2024-09-11T14:53:30.664" v="372" actId="20577"/>
          <ac:spMkLst>
            <pc:docMk/>
            <pc:sldMk cId="2029822658" sldId="268"/>
            <ac:spMk id="10" creationId="{9A5CBD17-D5F2-4669-A8DE-6B199253662C}"/>
          </ac:spMkLst>
        </pc:spChg>
        <pc:picChg chg="mod">
          <ac:chgData name="Svetlana Plotnikova" userId="dd898b3f8b2a70dd" providerId="LiveId" clId="{CE5A6CC0-E40D-45D9-8CA5-A2966E364CE0}" dt="2024-09-11T14:23:39.554" v="228" actId="1037"/>
          <ac:picMkLst>
            <pc:docMk/>
            <pc:sldMk cId="2029822658" sldId="268"/>
            <ac:picMk id="6" creationId="{47DE3F8C-9DFF-4CCA-98DB-4B85400F2171}"/>
          </ac:picMkLst>
        </pc:picChg>
      </pc:sldChg>
      <pc:sldChg chg="addSp modSp mod">
        <pc:chgData name="Svetlana Plotnikova" userId="dd898b3f8b2a70dd" providerId="LiveId" clId="{CE5A6CC0-E40D-45D9-8CA5-A2966E364CE0}" dt="2024-09-11T14:54:07.987" v="376" actId="1036"/>
        <pc:sldMkLst>
          <pc:docMk/>
          <pc:sldMk cId="2446704981" sldId="271"/>
        </pc:sldMkLst>
        <pc:spChg chg="mod">
          <ac:chgData name="Svetlana Plotnikova" userId="dd898b3f8b2a70dd" providerId="LiveId" clId="{CE5A6CC0-E40D-45D9-8CA5-A2966E364CE0}" dt="2024-09-11T14:22:18.981" v="162" actId="14100"/>
          <ac:spMkLst>
            <pc:docMk/>
            <pc:sldMk cId="2446704981" sldId="271"/>
            <ac:spMk id="13" creationId="{867578CF-9BA0-424E-AE15-EE9DD8B2F493}"/>
          </ac:spMkLst>
        </pc:spChg>
        <pc:spChg chg="add mod">
          <ac:chgData name="Svetlana Plotnikova" userId="dd898b3f8b2a70dd" providerId="LiveId" clId="{CE5A6CC0-E40D-45D9-8CA5-A2966E364CE0}" dt="2024-09-11T14:54:07.987" v="376" actId="1036"/>
          <ac:spMkLst>
            <pc:docMk/>
            <pc:sldMk cId="2446704981" sldId="271"/>
            <ac:spMk id="14" creationId="{AECD66C4-6DF4-4E88-BD3D-5391F5DED7FD}"/>
          </ac:spMkLst>
        </pc:spChg>
        <pc:picChg chg="add mod">
          <ac:chgData name="Svetlana Plotnikova" userId="dd898b3f8b2a70dd" providerId="LiveId" clId="{CE5A6CC0-E40D-45D9-8CA5-A2966E364CE0}" dt="2024-09-11T14:54:07.987" v="376" actId="1036"/>
          <ac:picMkLst>
            <pc:docMk/>
            <pc:sldMk cId="2446704981" sldId="271"/>
            <ac:picMk id="1026" creationId="{95872AFF-E6FB-4668-89FD-C82BD1E423C9}"/>
          </ac:picMkLst>
        </pc:picChg>
      </pc:sldChg>
      <pc:sldChg chg="modSp mod">
        <pc:chgData name="Svetlana Plotnikova" userId="dd898b3f8b2a70dd" providerId="LiveId" clId="{CE5A6CC0-E40D-45D9-8CA5-A2966E364CE0}" dt="2024-09-11T14:23:03.855" v="185" actId="1036"/>
        <pc:sldMkLst>
          <pc:docMk/>
          <pc:sldMk cId="3196581372" sldId="273"/>
        </pc:sldMkLst>
        <pc:spChg chg="mod">
          <ac:chgData name="Svetlana Plotnikova" userId="dd898b3f8b2a70dd" providerId="LiveId" clId="{CE5A6CC0-E40D-45D9-8CA5-A2966E364CE0}" dt="2024-09-11T14:23:03.855" v="185" actId="1036"/>
          <ac:spMkLst>
            <pc:docMk/>
            <pc:sldMk cId="3196581372" sldId="273"/>
            <ac:spMk id="7" creationId="{65ECE6E4-E6FE-4B2F-988F-CE0CBB8B8C63}"/>
          </ac:spMkLst>
        </pc:spChg>
      </pc:sldChg>
      <pc:sldChg chg="modSp del mod">
        <pc:chgData name="Svetlana Plotnikova" userId="dd898b3f8b2a70dd" providerId="LiveId" clId="{CE5A6CC0-E40D-45D9-8CA5-A2966E364CE0}" dt="2024-09-11T14:46:21.069" v="274" actId="47"/>
        <pc:sldMkLst>
          <pc:docMk/>
          <pc:sldMk cId="2186469986" sldId="277"/>
        </pc:sldMkLst>
        <pc:spChg chg="mod">
          <ac:chgData name="Svetlana Plotnikova" userId="dd898b3f8b2a70dd" providerId="LiveId" clId="{CE5A6CC0-E40D-45D9-8CA5-A2966E364CE0}" dt="2024-09-11T14:45:09.498" v="239" actId="20577"/>
          <ac:spMkLst>
            <pc:docMk/>
            <pc:sldMk cId="2186469986" sldId="277"/>
            <ac:spMk id="14" creationId="{671A507A-492A-4A11-88B1-ECF8FB5AFFF3}"/>
          </ac:spMkLst>
        </pc:spChg>
      </pc:sldChg>
      <pc:sldChg chg="modSp mod">
        <pc:chgData name="Svetlana Plotnikova" userId="dd898b3f8b2a70dd" providerId="LiveId" clId="{CE5A6CC0-E40D-45D9-8CA5-A2966E364CE0}" dt="2024-09-11T14:53:53.914" v="374" actId="1076"/>
        <pc:sldMkLst>
          <pc:docMk/>
          <pc:sldMk cId="72325369" sldId="278"/>
        </pc:sldMkLst>
        <pc:spChg chg="mod">
          <ac:chgData name="Svetlana Plotnikova" userId="dd898b3f8b2a70dd" providerId="LiveId" clId="{CE5A6CC0-E40D-45D9-8CA5-A2966E364CE0}" dt="2024-09-11T14:53:53.914" v="374" actId="1076"/>
          <ac:spMkLst>
            <pc:docMk/>
            <pc:sldMk cId="72325369" sldId="278"/>
            <ac:spMk id="7" creationId="{65ECE6E4-E6FE-4B2F-988F-CE0CBB8B8C63}"/>
          </ac:spMkLst>
        </pc:spChg>
      </pc:sldChg>
      <pc:sldChg chg="modSp mod">
        <pc:chgData name="Svetlana Plotnikova" userId="dd898b3f8b2a70dd" providerId="LiveId" clId="{CE5A6CC0-E40D-45D9-8CA5-A2966E364CE0}" dt="2024-09-11T14:52:56.281" v="370" actId="404"/>
        <pc:sldMkLst>
          <pc:docMk/>
          <pc:sldMk cId="3083904576" sldId="282"/>
        </pc:sldMkLst>
        <pc:spChg chg="mod">
          <ac:chgData name="Svetlana Plotnikova" userId="dd898b3f8b2a70dd" providerId="LiveId" clId="{CE5A6CC0-E40D-45D9-8CA5-A2966E364CE0}" dt="2024-09-11T14:52:56.281" v="370" actId="404"/>
          <ac:spMkLst>
            <pc:docMk/>
            <pc:sldMk cId="3083904576" sldId="282"/>
            <ac:spMk id="3" creationId="{FB0DF345-395E-4A9C-ABD7-53C13642FF1D}"/>
          </ac:spMkLst>
        </pc:spChg>
      </pc:sldChg>
      <pc:sldChg chg="addSp delSp modSp add mod">
        <pc:chgData name="Svetlana Plotnikova" userId="dd898b3f8b2a70dd" providerId="LiveId" clId="{CE5A6CC0-E40D-45D9-8CA5-A2966E364CE0}" dt="2024-09-11T14:51:01.708" v="351" actId="1036"/>
        <pc:sldMkLst>
          <pc:docMk/>
          <pc:sldMk cId="2912249371" sldId="285"/>
        </pc:sldMkLst>
        <pc:spChg chg="add del mod">
          <ac:chgData name="Svetlana Plotnikova" userId="dd898b3f8b2a70dd" providerId="LiveId" clId="{CE5A6CC0-E40D-45D9-8CA5-A2966E364CE0}" dt="2024-09-11T14:45:24.011" v="243" actId="478"/>
          <ac:spMkLst>
            <pc:docMk/>
            <pc:sldMk cId="2912249371" sldId="285"/>
            <ac:spMk id="3" creationId="{B825AB5C-62B7-4844-88AD-5AF8BF7C21C6}"/>
          </ac:spMkLst>
        </pc:spChg>
        <pc:spChg chg="add del">
          <ac:chgData name="Svetlana Plotnikova" userId="dd898b3f8b2a70dd" providerId="LiveId" clId="{CE5A6CC0-E40D-45D9-8CA5-A2966E364CE0}" dt="2024-09-11T14:45:27.554" v="245" actId="478"/>
          <ac:spMkLst>
            <pc:docMk/>
            <pc:sldMk cId="2912249371" sldId="285"/>
            <ac:spMk id="9" creationId="{60C8ACCD-30CE-48D1-B244-8D9552B2F489}"/>
          </ac:spMkLst>
        </pc:spChg>
        <pc:spChg chg="del">
          <ac:chgData name="Svetlana Plotnikova" userId="dd898b3f8b2a70dd" providerId="LiveId" clId="{CE5A6CC0-E40D-45D9-8CA5-A2966E364CE0}" dt="2024-09-11T14:45:21.569" v="242" actId="478"/>
          <ac:spMkLst>
            <pc:docMk/>
            <pc:sldMk cId="2912249371" sldId="285"/>
            <ac:spMk id="14" creationId="{671A507A-492A-4A11-88B1-ECF8FB5AFFF3}"/>
          </ac:spMkLst>
        </pc:spChg>
        <pc:spChg chg="add mod">
          <ac:chgData name="Svetlana Plotnikova" userId="dd898b3f8b2a70dd" providerId="LiveId" clId="{CE5A6CC0-E40D-45D9-8CA5-A2966E364CE0}" dt="2024-09-11T14:50:54.290" v="336" actId="1076"/>
          <ac:spMkLst>
            <pc:docMk/>
            <pc:sldMk cId="2912249371" sldId="285"/>
            <ac:spMk id="17" creationId="{B1C7E88F-6C72-4D29-9261-1DB9F570F2D7}"/>
          </ac:spMkLst>
        </pc:spChg>
        <pc:picChg chg="del">
          <ac:chgData name="Svetlana Plotnikova" userId="dd898b3f8b2a70dd" providerId="LiveId" clId="{CE5A6CC0-E40D-45D9-8CA5-A2966E364CE0}" dt="2024-09-11T14:45:19.845" v="241" actId="478"/>
          <ac:picMkLst>
            <pc:docMk/>
            <pc:sldMk cId="2912249371" sldId="285"/>
            <ac:picMk id="4" creationId="{F6F16603-2E9C-4EB6-9472-3EDE1600F99C}"/>
          </ac:picMkLst>
        </pc:picChg>
        <pc:picChg chg="del">
          <ac:chgData name="Svetlana Plotnikova" userId="dd898b3f8b2a70dd" providerId="LiveId" clId="{CE5A6CC0-E40D-45D9-8CA5-A2966E364CE0}" dt="2024-09-11T14:50:33.067" v="332" actId="478"/>
          <ac:picMkLst>
            <pc:docMk/>
            <pc:sldMk cId="2912249371" sldId="285"/>
            <ac:picMk id="7" creationId="{00000000-0000-0000-0000-000000000000}"/>
          </ac:picMkLst>
        </pc:picChg>
        <pc:picChg chg="add mod modCrop">
          <ac:chgData name="Svetlana Plotnikova" userId="dd898b3f8b2a70dd" providerId="LiveId" clId="{CE5A6CC0-E40D-45D9-8CA5-A2966E364CE0}" dt="2024-09-11T14:51:01.708" v="351" actId="1036"/>
          <ac:picMkLst>
            <pc:docMk/>
            <pc:sldMk cId="2912249371" sldId="285"/>
            <ac:picMk id="10" creationId="{26DD7745-A010-4FE8-8F66-C7A5BED0F79C}"/>
          </ac:picMkLst>
        </pc:picChg>
        <pc:picChg chg="add mod modCrop">
          <ac:chgData name="Svetlana Plotnikova" userId="dd898b3f8b2a70dd" providerId="LiveId" clId="{CE5A6CC0-E40D-45D9-8CA5-A2966E364CE0}" dt="2024-09-11T14:51:01.708" v="351" actId="1036"/>
          <ac:picMkLst>
            <pc:docMk/>
            <pc:sldMk cId="2912249371" sldId="285"/>
            <ac:picMk id="12" creationId="{84D2135D-6F26-403C-9421-B6DFFDC84ABC}"/>
          </ac:picMkLst>
        </pc:picChg>
        <pc:picChg chg="add del mod modCrop">
          <ac:chgData name="Svetlana Plotnikova" userId="dd898b3f8b2a70dd" providerId="LiveId" clId="{CE5A6CC0-E40D-45D9-8CA5-A2966E364CE0}" dt="2024-09-11T14:49:42.907" v="291" actId="478"/>
          <ac:picMkLst>
            <pc:docMk/>
            <pc:sldMk cId="2912249371" sldId="285"/>
            <ac:picMk id="15" creationId="{5CE83E34-9C6C-4ECB-9EF6-BD0C1968E27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E1322C-ED8A-4ECD-A6FA-69DE2D3E4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7375" y="57151"/>
            <a:ext cx="6381750" cy="1914524"/>
          </a:xfrm>
        </p:spPr>
        <p:txBody>
          <a:bodyPr anchor="b"/>
          <a:lstStyle>
            <a:lvl1pPr algn="ctr">
              <a:defRPr sz="6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9158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ED7E32-3400-4D63-BFED-F7EBA722F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ABF597-FE66-4598-B4AC-071AE4D49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C93FC2A-D58C-4695-BB7B-28067B70C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D38435-ED3A-49B2-A1B0-45344B59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ED4F97E-BB43-484A-BA19-6A2EBD842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5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B49CCF6-3D19-4EB9-AFB8-297CB3B7E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B1F4BD9-1E3B-4D78-A3A9-F8F93E09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2A7E5B-326A-4F8F-ACD5-8AE74D94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44D203-10B9-409B-9711-D84BF169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9DA813-D245-43C7-9E33-F6E817DF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B53B7DA-E319-400B-AA9B-2BF4C84591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5782"/>
            <a:ext cx="12191998" cy="17417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FF3935-A434-465C-B9C4-DC327A50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252B50-0116-471A-9C04-BCCADDF63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770339-FAF9-498C-B112-4A60E00F5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308909-539D-4600-847F-6DD98C404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4E6230-4D46-4EC2-99E9-67BAB7DE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07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173BB3-25A3-42A8-81F0-EDBFAE195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74F1FB1-E185-4D23-92C9-2D1E49438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6E4436-E7BF-474E-BB77-6081CD5B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4D872B4-84E7-41A6-863E-5D1C6FFD9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2BDF55D-302C-4B2D-9377-EA9DDFCB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B0B21E-CBE4-4267-B2D2-E7B8E02F3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1FF5A11-828B-417B-8A8D-B544ED1C03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56E6440-96F1-45E0-907A-15E087064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A4E7227-0CB9-412A-A11F-E1B32D98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8F3B9F6-5585-4264-AF7E-DEBB3C7F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DC4D860-ACFD-41E7-BBF7-328940BC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5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5B3FA3-2757-4B19-8D0E-9506EBB2E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48CB63-0F73-4DF4-96A6-D98948074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2E4BDF7-24D6-41B9-89D6-563456F2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61A751-76FB-4300-A139-9F1A78A06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87F38A7-921B-4A3E-898C-700E0299F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CD0D85B-D00A-4226-9C2E-167EDEEEC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637F47E-403D-45B2-96DA-7A676FC5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3736EB3-1E9F-487F-90BD-FC7C0B8F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0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C69549-E5C0-42C0-A125-62F0DB1A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CD6EA74-2DB6-4C85-A774-8D3D0EF0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956DFE1-31C1-46AF-9F17-14DD5783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D15E1F8-888C-4052-B32C-6B5991966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6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AB2AA3C-7617-4A5C-83C8-413BFDDDE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89C991C-305B-4491-9089-CE568051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F3C3D20-B31E-49AE-96F7-F7C53B644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43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495679-44D7-4E94-B377-3183B76B9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FE04AC0-4202-48D3-8290-44D86E318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F305F81-1C0E-472B-8ABC-49AED6E3A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BA60D0-3C90-4B89-A8A3-BF015E7C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2B08EFA-899F-4165-BBD2-AEDB9A0B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C86E68-9658-468F-A491-661A5836D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36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4B6274-2366-42CD-A76A-CC782641E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D7A5CF4-6453-4B0A-9CC9-6657955E1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CF770C8-D2AF-4CF6-946D-E813B06D6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9AF9A8-A912-4908-AEE0-953F8E5C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5136D-E666-4423-9676-90C482C180BE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2020335-B526-49FD-A098-81715857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2DF3E27-CED9-4DBF-B26D-A1B6CBB1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70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B69574-7D6B-4C65-8746-02BAF59DA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8516DE8-8901-4262-880F-C11A0BEE7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32F08F9-9DC9-4268-841F-EE5D3AE63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5136D-E666-4423-9676-90C482C180BE}" type="datetimeFigureOut">
              <a:rPr lang="ru-RU" smtClean="0"/>
              <a:t>14.09.2024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17046A8-8E79-40FB-96E2-42CEFFC02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859F98-2616-4E4D-8880-C3F1F7C05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E3F7D-7E1E-4A88-8451-CE896C0E0D5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3"/>
            <a:extLst>
              <a:ext uri="{FF2B5EF4-FFF2-40B4-BE49-F238E27FC236}">
                <a16:creationId xmlns="" xmlns:a16="http://schemas.microsoft.com/office/drawing/2014/main" id="{4348BB99-0BFF-41BD-9D9D-8FB5F132605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4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png"/><Relationship Id="rId7" Type="http://schemas.openxmlformats.org/officeDocument/2006/relationships/hyperlink" Target="https://vk.com/olimperudit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ruditolimp.ru/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ts.sirius.onlin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serosolimp.edsoo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DD2745-47F1-4C93-8E11-ADC46197A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7636" y="9834"/>
            <a:ext cx="7374196" cy="2330245"/>
          </a:xfrm>
        </p:spPr>
        <p:txBody>
          <a:bodyPr>
            <a:noAutofit/>
          </a:bodyPr>
          <a:lstStyle/>
          <a:p>
            <a:r>
              <a:rPr lang="ru-RU" sz="3200" dirty="0"/>
              <a:t>Организационно-технологическая модель проведения школьного этапа всероссийской олимпиады школьников </a:t>
            </a:r>
            <a:br>
              <a:rPr lang="ru-RU" sz="3200" dirty="0"/>
            </a:br>
            <a:r>
              <a:rPr lang="ru-RU" sz="3200" dirty="0"/>
              <a:t>в Донецкой Народной Республике </a:t>
            </a:r>
            <a:br>
              <a:rPr lang="ru-RU" sz="3200" dirty="0"/>
            </a:br>
            <a:r>
              <a:rPr lang="ru-RU" sz="3200" dirty="0"/>
              <a:t>в 2024/25 учебном году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4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22290"/>
          <a:stretch/>
        </p:blipFill>
        <p:spPr bwMode="auto">
          <a:xfrm>
            <a:off x="7767707" y="6097029"/>
            <a:ext cx="4296697" cy="6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07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54468A-93DB-4DB2-895F-F5C6AE0E3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Организационно-технологическая модель проведения школьного этапа всероссийской олимпиады школьников </a:t>
            </a:r>
            <a:br>
              <a:rPr lang="ru-RU" sz="2800" dirty="0"/>
            </a:br>
            <a:r>
              <a:rPr lang="ru-RU" sz="2800" dirty="0"/>
              <a:t>в Донецкой Народной Республике в 2024/25 учебном году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9A5CBD17-D5F2-4669-A8DE-6B199253662C}"/>
              </a:ext>
            </a:extLst>
          </p:cNvPr>
          <p:cNvSpPr txBox="1">
            <a:spLocks/>
          </p:cNvSpPr>
          <p:nvPr/>
        </p:nvSpPr>
        <p:spPr>
          <a:xfrm>
            <a:off x="696687" y="2121954"/>
            <a:ext cx="6739813" cy="3774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Время, отведенное на выполнение заданий для каждого общеобразовательного предмета и класса, указывается непосредственно на платформе </a:t>
            </a:r>
            <a:r>
              <a:rPr lang="ru-RU" sz="2000" dirty="0" err="1">
                <a:solidFill>
                  <a:schemeClr val="tx1"/>
                </a:solidFill>
                <a:cs typeface="Times New Roman" panose="02020603050405020304" pitchFamily="18" charset="0"/>
              </a:rPr>
              <a:t>Сириус.Курсы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Работа должна быть сдана участником до окончания отведенного на выполнение времени, но не позже 22:00.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В случае, если работа не была сдана участником </a:t>
            </a:r>
            <a:b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до окончания отведенного на выполнение времени,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сохраненные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ответы будут направлены на проверку автоматически.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7DE3F8C-9DFF-4CCA-98DB-4B85400F2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195" y="2151052"/>
            <a:ext cx="2919854" cy="2919854"/>
          </a:xfrm>
          <a:prstGeom prst="rect">
            <a:avLst/>
          </a:prstGeom>
        </p:spPr>
      </p:pic>
      <p:pic>
        <p:nvPicPr>
          <p:cNvPr id="5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22290"/>
          <a:stretch/>
        </p:blipFill>
        <p:spPr bwMode="auto">
          <a:xfrm>
            <a:off x="7777762" y="6097029"/>
            <a:ext cx="4296697" cy="6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FB20DB7-0C6C-4C65-99FB-442A6C5C46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4" y="1820216"/>
            <a:ext cx="5701236" cy="4269478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9A5CBD17-D5F2-4669-A8DE-6B199253662C}"/>
              </a:ext>
            </a:extLst>
          </p:cNvPr>
          <p:cNvSpPr txBox="1">
            <a:spLocks/>
          </p:cNvSpPr>
          <p:nvPr/>
        </p:nvSpPr>
        <p:spPr>
          <a:xfrm>
            <a:off x="5692592" y="2143635"/>
            <a:ext cx="6059568" cy="3672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65ECE6E4-E6FE-4B2F-988F-CE0CBB8B8C63}"/>
              </a:ext>
            </a:extLst>
          </p:cNvPr>
          <p:cNvSpPr txBox="1">
            <a:spLocks/>
          </p:cNvSpPr>
          <p:nvPr/>
        </p:nvSpPr>
        <p:spPr>
          <a:xfrm>
            <a:off x="5582093" y="1880228"/>
            <a:ext cx="6368901" cy="4287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Вопросы участников олимпиады, связанные с оценкой олимпиадной работы или подсчетом баллов, направляются школьным координаторам. 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Школьный координатор по возможности отвечает на поставленный вопрос. 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Если ответ верный по смыслу и не засчитан, тогда школьный координатор передает вопрос участника муниципальному координатору, который в свою очередь передает вопрос региональному координатору. </a:t>
            </a:r>
          </a:p>
          <a:p>
            <a:pPr marL="0" lvl="0" indent="0" algn="just">
              <a:buNone/>
            </a:pPr>
            <a:r>
              <a:rPr lang="ru-RU" sz="1800" dirty="0">
                <a:solidFill>
                  <a:schemeClr val="tx1"/>
                </a:solidFill>
              </a:rPr>
              <a:t>Вопросы, связанные с оценкой олимпиадной работы или подсчетом баллов, принимаются региональным координатором </a:t>
            </a:r>
            <a:r>
              <a:rPr lang="ru-RU" sz="1800" b="1" dirty="0">
                <a:solidFill>
                  <a:schemeClr val="tx1"/>
                </a:solidFill>
              </a:rPr>
              <a:t>в течение 3 календарных дней после публикации предварительных результатов олимпиады </a:t>
            </a:r>
            <a:r>
              <a:rPr lang="ru-RU" sz="1800" dirty="0">
                <a:solidFill>
                  <a:schemeClr val="tx1"/>
                </a:solidFill>
              </a:rPr>
              <a:t>по соответствующему общеобразовательному предмету и классу.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6C54468A-93DB-4DB2-895F-F5C6AE0E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Организационно-технологическая модель проведения школьного этапа всероссийской олимпиады школьников </a:t>
            </a:r>
            <a:br>
              <a:rPr lang="ru-RU" sz="2800" dirty="0"/>
            </a:br>
            <a:r>
              <a:rPr lang="ru-RU" sz="2800" dirty="0"/>
              <a:t>в Донецкой Народной Республике в 2024/25 учебном году</a:t>
            </a:r>
          </a:p>
        </p:txBody>
      </p:sp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22290"/>
          <a:stretch/>
        </p:blipFill>
        <p:spPr bwMode="auto">
          <a:xfrm>
            <a:off x="7777762" y="6097029"/>
            <a:ext cx="4296697" cy="6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58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9A5CBD17-D5F2-4669-A8DE-6B199253662C}"/>
              </a:ext>
            </a:extLst>
          </p:cNvPr>
          <p:cNvSpPr txBox="1">
            <a:spLocks/>
          </p:cNvSpPr>
          <p:nvPr/>
        </p:nvSpPr>
        <p:spPr>
          <a:xfrm>
            <a:off x="5692592" y="2143635"/>
            <a:ext cx="6059568" cy="3672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="" xmlns:a16="http://schemas.microsoft.com/office/drawing/2014/main" id="{65ECE6E4-E6FE-4B2F-988F-CE0CBB8B8C63}"/>
              </a:ext>
            </a:extLst>
          </p:cNvPr>
          <p:cNvSpPr txBox="1">
            <a:spLocks/>
          </p:cNvSpPr>
          <p:nvPr/>
        </p:nvSpPr>
        <p:spPr>
          <a:xfrm>
            <a:off x="295161" y="2325416"/>
            <a:ext cx="6319947" cy="31896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Предварительные результаты проверки работ участников будут доступны в системе </a:t>
            </a:r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Сириус.Курсы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индивидуальному коду участника.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Окончательные результаты олимпиады по каждому общеобразовательному предмету подводятся независимо для каждого класса и направляются в образовательные организации через ответственное лицо за координацию олимпиады в муниципалитете.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08431B8-BFA2-4F2A-87DA-B1434CCBC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164" y="2015307"/>
            <a:ext cx="505539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6C54468A-93DB-4DB2-895F-F5C6AE0E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Организационно-технологическая модель проведения школьного этапа всероссийской олимпиады школьников </a:t>
            </a:r>
            <a:br>
              <a:rPr lang="ru-RU" sz="2800" dirty="0"/>
            </a:br>
            <a:r>
              <a:rPr lang="ru-RU" sz="2800" dirty="0"/>
              <a:t>в Донецкой Народной Республике в 2024/25 учебном году</a:t>
            </a:r>
          </a:p>
        </p:txBody>
      </p:sp>
      <p:pic>
        <p:nvPicPr>
          <p:cNvPr id="9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22290"/>
          <a:stretch/>
        </p:blipFill>
        <p:spPr bwMode="auto">
          <a:xfrm>
            <a:off x="7777762" y="6097029"/>
            <a:ext cx="4296697" cy="6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2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09C2B720-5DAA-459A-A7EF-B39D401C08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6" r="30270"/>
          <a:stretch/>
        </p:blipFill>
        <p:spPr>
          <a:xfrm>
            <a:off x="0" y="1884592"/>
            <a:ext cx="3455414" cy="4119613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9A5CBD17-D5F2-4669-A8DE-6B199253662C}"/>
              </a:ext>
            </a:extLst>
          </p:cNvPr>
          <p:cNvSpPr txBox="1">
            <a:spLocks/>
          </p:cNvSpPr>
          <p:nvPr/>
        </p:nvSpPr>
        <p:spPr>
          <a:xfrm>
            <a:off x="3236687" y="1499025"/>
            <a:ext cx="8650514" cy="4747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Индивидуальный код участника должен быть выдан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каждому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обучающемуся!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Каждый обучающийся должен иметь доступ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только к своему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коду участника!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Напоминать участникам олимпиады нажимать кнопку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«Сохранить ответ»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после ввода ответа!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По завершении тура проводится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проверка на списывание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!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В случае, если в работе тестирующий системы возникли глобальные технические проблемы, то обучающиеся выполняют (продолжают выполнять) задания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в письменном виде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. Проверку работ в таком случае осуществляет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жюри школьного этапа олимпиады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!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Баллы, установленные для прохода на муниципальный этап, не должны оказывать влияние на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определение победителей и призеров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!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Информация о проведении олимпиады, о результатах участия должна быть </a:t>
            </a:r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доступна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 на сайтах образовательных организаций!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6C54468A-93DB-4DB2-895F-F5C6AE0E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Организационно-технологическая модель проведения школьного этапа всероссийской олимпиады школьников </a:t>
            </a:r>
            <a:br>
              <a:rPr lang="ru-RU" sz="2800" dirty="0"/>
            </a:br>
            <a:r>
              <a:rPr lang="ru-RU" sz="2800" dirty="0"/>
              <a:t>в Донецкой Народной Республике в 2024/25 учебном году</a:t>
            </a: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22290"/>
          <a:stretch/>
        </p:blipFill>
        <p:spPr bwMode="auto">
          <a:xfrm>
            <a:off x="7777762" y="6097029"/>
            <a:ext cx="4296697" cy="6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28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4ADCD830-51C8-4269-B4FB-4DF8C1168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517" y="1911701"/>
            <a:ext cx="5298032" cy="122682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На протяжении всех этапов олимпиады Центр олимпиадного движения Донецкой Народной Республики будет осуществлять методическую и организационную поддержку проведения олимпиады.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1238120-9B87-4804-B60F-F2B1814BA8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1" y="1911701"/>
            <a:ext cx="1125053" cy="1125053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867578CF-9BA0-424E-AE15-EE9DD8B2F493}"/>
              </a:ext>
            </a:extLst>
          </p:cNvPr>
          <p:cNvSpPr txBox="1">
            <a:spLocks/>
          </p:cNvSpPr>
          <p:nvPr/>
        </p:nvSpPr>
        <p:spPr>
          <a:xfrm>
            <a:off x="393700" y="3143817"/>
            <a:ext cx="6509849" cy="116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После получения сведений о муниципальных координаторах будет организован </a:t>
            </a:r>
            <a:r>
              <a:rPr lang="ru-RU" sz="1800" b="1" dirty="0">
                <a:solidFill>
                  <a:schemeClr val="tx1"/>
                </a:solidFill>
                <a:cs typeface="Times New Roman" panose="02020603050405020304" pitchFamily="18" charset="0"/>
              </a:rPr>
              <a:t>чат оперативной связи </a:t>
            </a: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специалистов </a:t>
            </a:r>
            <a:b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cs typeface="Times New Roman" panose="02020603050405020304" pitchFamily="18" charset="0"/>
              </a:rPr>
              <a:t>Центра олимпиадного движения с муниципальными координаторами.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6C54468A-93DB-4DB2-895F-F5C6AE0E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Организационно-технологическая модель проведения школьного этапа всероссийской олимпиады школьников </a:t>
            </a:r>
            <a:br>
              <a:rPr lang="ru-RU" sz="2800" dirty="0"/>
            </a:br>
            <a:r>
              <a:rPr lang="ru-RU" sz="2800" dirty="0"/>
              <a:t>в Донецкой Народной Республике в 2024/25 учебном году</a:t>
            </a:r>
          </a:p>
        </p:txBody>
      </p:sp>
      <p:sp>
        <p:nvSpPr>
          <p:cNvPr id="10" name="Freeform 6"/>
          <p:cNvSpPr/>
          <p:nvPr/>
        </p:nvSpPr>
        <p:spPr>
          <a:xfrm>
            <a:off x="841354" y="4484803"/>
            <a:ext cx="1800000" cy="1800000"/>
          </a:xfrm>
          <a:custGeom>
            <a:avLst/>
            <a:gdLst/>
            <a:ahLst/>
            <a:cxnLst/>
            <a:rect l="l" t="t" r="r" b="b"/>
            <a:pathLst>
              <a:path w="4271075" h="4271075">
                <a:moveTo>
                  <a:pt x="0" y="0"/>
                </a:moveTo>
                <a:lnTo>
                  <a:pt x="4271075" y="0"/>
                </a:lnTo>
                <a:lnTo>
                  <a:pt x="4271075" y="4271075"/>
                </a:lnTo>
                <a:lnTo>
                  <a:pt x="0" y="42710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1" name="Freeform 7"/>
          <p:cNvSpPr/>
          <p:nvPr/>
        </p:nvSpPr>
        <p:spPr>
          <a:xfrm>
            <a:off x="5103548" y="4484803"/>
            <a:ext cx="1800000" cy="1800000"/>
          </a:xfrm>
          <a:custGeom>
            <a:avLst/>
            <a:gdLst/>
            <a:ahLst/>
            <a:cxnLst/>
            <a:rect l="l" t="t" r="r" b="b"/>
            <a:pathLst>
              <a:path w="4239778" h="4239778">
                <a:moveTo>
                  <a:pt x="0" y="0"/>
                </a:moveTo>
                <a:lnTo>
                  <a:pt x="4239778" y="0"/>
                </a:lnTo>
                <a:lnTo>
                  <a:pt x="4239778" y="4239778"/>
                </a:lnTo>
                <a:lnTo>
                  <a:pt x="0" y="42397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12" name="Freeform 8"/>
          <p:cNvSpPr/>
          <p:nvPr/>
        </p:nvSpPr>
        <p:spPr>
          <a:xfrm>
            <a:off x="9365742" y="4484803"/>
            <a:ext cx="1800000" cy="1800000"/>
          </a:xfrm>
          <a:custGeom>
            <a:avLst/>
            <a:gdLst/>
            <a:ahLst/>
            <a:cxnLst/>
            <a:rect l="l" t="t" r="r" b="b"/>
            <a:pathLst>
              <a:path w="4239778" h="4239778">
                <a:moveTo>
                  <a:pt x="0" y="0"/>
                </a:moveTo>
                <a:lnTo>
                  <a:pt x="4239778" y="0"/>
                </a:lnTo>
                <a:lnTo>
                  <a:pt x="4239778" y="4239778"/>
                </a:lnTo>
                <a:lnTo>
                  <a:pt x="0" y="42397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46141" y="6284803"/>
            <a:ext cx="1590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6"/>
              </a:rPr>
              <a:t>eruditolimp.ru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10176" y="6299435"/>
            <a:ext cx="278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https://vk.com/olimperudit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470529" y="6284803"/>
            <a:ext cx="1590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6"/>
              </a:rPr>
              <a:t>eruditolimp.ru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95872AFF-E6FB-4668-89FD-C82BD1E423C9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46" y="316927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ECD66C4-6DF4-4E88-BD3D-5391F5DED7FD}"/>
              </a:ext>
            </a:extLst>
          </p:cNvPr>
          <p:cNvSpPr txBox="1"/>
          <p:nvPr/>
        </p:nvSpPr>
        <p:spPr>
          <a:xfrm>
            <a:off x="8421780" y="3138527"/>
            <a:ext cx="3687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Горячая линия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Центра олимпиадного движения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rgbClr val="FF0000"/>
                </a:solidFill>
                <a:cs typeface="Times New Roman" panose="02020603050405020304" pitchFamily="18" charset="0"/>
              </a:rPr>
              <a:t>+7 (949) 641 50 64</a:t>
            </a:r>
            <a:endParaRPr lang="ru-RU" sz="1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i.pinimg.com/originals/4f/fc/c9/4ffcc91fbf3a3030bbfced3e3797f9a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46" y="1911701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ECD66C4-6DF4-4E88-BD3D-5391F5DED7FD}"/>
              </a:ext>
            </a:extLst>
          </p:cNvPr>
          <p:cNvSpPr txBox="1"/>
          <p:nvPr/>
        </p:nvSpPr>
        <p:spPr>
          <a:xfrm>
            <a:off x="8421780" y="1888371"/>
            <a:ext cx="36879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Электронная почта</a:t>
            </a:r>
            <a:endParaRPr lang="ru-RU" sz="1800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/>
                </a:solidFill>
                <a:cs typeface="Times New Roman" panose="02020603050405020304" pitchFamily="18" charset="0"/>
              </a:rPr>
              <a:t>Центра олимпиадного движения </a:t>
            </a:r>
          </a:p>
          <a:p>
            <a:pPr algn="just"/>
            <a:r>
              <a:rPr lang="en-US" b="1" dirty="0">
                <a:solidFill>
                  <a:schemeClr val="accent1"/>
                </a:solidFill>
                <a:cs typeface="Times New Roman" panose="02020603050405020304" pitchFamily="18" charset="0"/>
              </a:rPr>
              <a:t>olymp.dnr@mail.ru</a:t>
            </a:r>
            <a:endParaRPr lang="ru-RU" sz="1800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0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yandex-images.clstorage.net/Gx97Jo367/c94152xW/0FRMcdJDXo0I_RgmHTIBnj-k_t00fjiyS3XGBawC-7wLxFlqJ6xiCOLkBlwBxzA1vNLFi-b7qQV29QDL9Lv8d2UQuWWnJ2tpeP1JYq2WwD7-paoc4E9sk9s1s5VpFA3bbMMPDdTbxR8FYOYshKLk0R3m1kg3jCyCgnUSD9e52TLRVb5CMSD8iwmO22LfsXGsnOUojcV-LeGcpjTjLgfcCF5TXf6EWkc9RuJUnnZwJBUN1WfJA2zc0tEUgX02Cgpw83dPAIIgrqmaXRnw7hIxTT6WKh-EHl9ybgf2Aj-nXgmt0f-ftbmk_vbARu7l48WVncTF2wAsb3GxJhItNfho0rCn3fJyAr4rSnxbkf_Ash7P5Fl8pb4vMV7EdhH-Fr7obnKM7-UZ931FoAdNNHGVBF52xRiTLh5jcadizRQqSPKh1-8SQ9K8ymt8S7OOAXB9boRKzLeuDBJPlTXSLxW_W59DjN41O7Uf1KAHnhQCxge-RfaLYL28gFOXAo5UynsAUJeeQCKgvyk7jziyDPIifD-l-SyUnm7yXPVkUx6nrntOgxwchpvUfNYjhK_00HRmvZVn-QOuDSIxBmKvJ4mKAjHVfyDT837Lmg0Jk9-xIy0txzmdtx9e03_GxoE9Bcx5bZAcPHe5ZsznkQcvRJCXJP-V19jS7CyAoURRzgfJSIOwxq_CcOFvKosfSfDcs3Hv3qQLLJbtHMP95vVDDqaOm96BfF_Eqhd99gEGfreQpDc-NUTZEe_u4aK0c423GQkA0xVNEHFCzOuKfmpTX6Ah3y9k-uzkPD4CXCVmYG61PJuMY7w9ZMrUPeTiNswmobY1boaFi3NuTVAC9cJfhAp4UzIF7jGSI--p2Nw7AY5jsa1fFEgdhg_sYI70J-APdS1YXMGsHDXoNi_1MDeslGCV9x3GhjuwLMwS0lQj3sRZWkOApk3AUnDNSVjPKDAN4UBOX2fq_5bubTB9FYcyzXdsw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9"/>
          <a:stretch/>
        </p:blipFill>
        <p:spPr bwMode="auto">
          <a:xfrm rot="6985094">
            <a:off x="8690645" y="5417710"/>
            <a:ext cx="5456733" cy="1574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9A5CBD17-D5F2-4669-A8DE-6B199253662C}"/>
              </a:ext>
            </a:extLst>
          </p:cNvPr>
          <p:cNvSpPr txBox="1">
            <a:spLocks/>
          </p:cNvSpPr>
          <p:nvPr/>
        </p:nvSpPr>
        <p:spPr>
          <a:xfrm>
            <a:off x="5692592" y="2143635"/>
            <a:ext cx="6059568" cy="3672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55B5D52C-3D78-47E0-85F3-EEB19CCA0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5488426"/>
            <a:ext cx="12192000" cy="92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В душе каждого ребенка есть невидимые струны. Если тронуть их умелой рукой – они красиво зазвучат.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6C54468A-93DB-4DB2-895F-F5C6AE0E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Организационно-технологическая модель проведения школьного этапа всероссийской олимпиады школьников </a:t>
            </a:r>
            <a:br>
              <a:rPr lang="ru-RU" sz="2800" dirty="0"/>
            </a:br>
            <a:r>
              <a:rPr lang="ru-RU" sz="2800" dirty="0"/>
              <a:t>в Донецкой Народной Республике в 2024/25 учебном году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110" y="1224665"/>
            <a:ext cx="4524934" cy="437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2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0DF345-395E-4A9C-ABD7-53C13642F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79901"/>
            <a:ext cx="11769659" cy="448654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Приказ Министерства просвещения Российской Федерации от 27.11.2020 № 678 «Об утверждении Порядка проведения всероссийской олимпиады школьников» (с изменениями).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Приказ Министерства образования и науки Донецкой Народной Республики от 09.09.2024 № 1643 «О проведении всероссийской олимпиады школьников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Донецкой Народной Республике в 2024/25 учебном году».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Приказ Министерства образования и науки Донецкой Народной Республики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от </a:t>
            </a:r>
            <a:r>
              <a:rPr lang="ru-RU" dirty="0">
                <a:solidFill>
                  <a:schemeClr val="tx1"/>
                </a:solidFill>
              </a:rPr>
              <a:t>10.09.2024 № 1645 «О проведении школьного этапа всероссийской олимпиады школьников в Донецкой Народной Республике в 2024/25 учебном году».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Требования к проведению школьного этапа всероссийской олимпиады школьников в Донецкой Народной Республике в 2024/25 учебном году.</a:t>
            </a:r>
          </a:p>
          <a:p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6C54468A-93DB-4DB2-895F-F5C6AE0E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Организационно-технологическая модель проведения школьного этапа всероссийской олимпиады школьников </a:t>
            </a:r>
            <a:br>
              <a:rPr lang="ru-RU" sz="2800" dirty="0"/>
            </a:br>
            <a:r>
              <a:rPr lang="ru-RU" sz="2800" dirty="0"/>
              <a:t>в Донецкой Народной Республике в 2024/25 учебном году</a:t>
            </a:r>
          </a:p>
        </p:txBody>
      </p:sp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22290"/>
          <a:stretch/>
        </p:blipFill>
        <p:spPr bwMode="auto">
          <a:xfrm>
            <a:off x="7777762" y="6097029"/>
            <a:ext cx="4296697" cy="6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0DF345-395E-4A9C-ABD7-53C13642F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096" y="1892595"/>
            <a:ext cx="5923447" cy="4620586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Региональный координатор – </a:t>
            </a:r>
            <a:r>
              <a:rPr lang="ru-RU" dirty="0">
                <a:solidFill>
                  <a:srgbClr val="424242"/>
                </a:solidFill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424242"/>
                </a:solidFill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Центр олимпиадного движения Донецкой Народной Республики.</a:t>
            </a:r>
          </a:p>
          <a:p>
            <a:pPr algn="just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Организаторы – </a:t>
            </a:r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органы местного самоуправления, осуществляющие управление в сфере образования.</a:t>
            </a:r>
          </a:p>
          <a:p>
            <a:pPr algn="just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Платформа </a:t>
            </a:r>
            <a:r>
              <a:rPr lang="ru-RU" b="1" dirty="0">
                <a:solidFill>
                  <a:srgbClr val="7030A0"/>
                </a:solidFill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rgbClr val="7030A0"/>
                </a:solidFill>
                <a:cs typeface="Times New Roman" panose="02020603050405020304" pitchFamily="18" charset="0"/>
              </a:rPr>
              <a:t>Сириус.Курсы</a:t>
            </a:r>
            <a:r>
              <a:rPr lang="ru-RU" b="1" dirty="0">
                <a:solidFill>
                  <a:srgbClr val="7030A0"/>
                </a:solidFill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cs typeface="Times New Roman" panose="02020603050405020304" pitchFamily="18" charset="0"/>
              </a:rPr>
              <a:t>17 предметов.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  <a:cs typeface="Times New Roman" panose="02020603050405020304" pitchFamily="18" charset="0"/>
              </a:rPr>
              <a:t>Очная или дистанционная форма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(утверждается организатором).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809A770-285E-48C4-B322-AAAF6BCB4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81" y="4515466"/>
            <a:ext cx="4506918" cy="132556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6C54468A-93DB-4DB2-895F-F5C6AE0E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Организационно-технологическая модель проведения школьного этапа всероссийской олимпиады школьников </a:t>
            </a:r>
            <a:br>
              <a:rPr lang="ru-RU" sz="2800" dirty="0"/>
            </a:br>
            <a:r>
              <a:rPr lang="ru-RU" sz="2800" dirty="0"/>
              <a:t>в Донецкой Народной Республике в 2024/25 учебном году</a:t>
            </a:r>
          </a:p>
        </p:txBody>
      </p:sp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22290"/>
          <a:stretch/>
        </p:blipFill>
        <p:spPr bwMode="auto">
          <a:xfrm>
            <a:off x="7513602" y="6061692"/>
            <a:ext cx="4296697" cy="6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Логотип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096" y="1999683"/>
            <a:ext cx="2143136" cy="214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mondnr.ru/images/gerb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06" y="2045235"/>
            <a:ext cx="2312836" cy="205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0DF345-395E-4A9C-ABD7-53C13642F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87479"/>
            <a:ext cx="12192000" cy="3306750"/>
          </a:xfrm>
        </p:spPr>
        <p:txBody>
          <a:bodyPr numCol="3">
            <a:normAutofit/>
          </a:bodyPr>
          <a:lstStyle/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Горловка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Дебальцево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Докучаевск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Донецк, Буденновский район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Донецк, Ворошиловский район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Донецк, Калининский район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Донецк, Киевский район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Донецк, Кировский район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Донецк, Куйбышевский район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Донецк, Ленинский район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Донецк, Петровский район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Донецк, Пролетарский район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Енакиево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Иловайск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Макеевка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Мариуполь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Снежное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Торез</a:t>
            </a:r>
          </a:p>
          <a:p>
            <a:pPr marL="457200" lvl="1" indent="0">
              <a:buNone/>
            </a:pPr>
            <a:r>
              <a:rPr lang="ru-RU" sz="1800" b="1" dirty="0" err="1"/>
              <a:t>г.о</a:t>
            </a:r>
            <a:r>
              <a:rPr lang="ru-RU" sz="1800" b="1" dirty="0"/>
              <a:t>. </a:t>
            </a:r>
            <a:r>
              <a:rPr lang="ru-RU" sz="1800" b="1" dirty="0" err="1"/>
              <a:t>Харцызск</a:t>
            </a:r>
            <a:endParaRPr lang="ru-RU" sz="1800" b="1" dirty="0"/>
          </a:p>
          <a:p>
            <a:pPr marL="457200" lvl="1" indent="0">
              <a:buNone/>
            </a:pPr>
            <a:endParaRPr lang="ru-RU" sz="1800" b="1" dirty="0"/>
          </a:p>
          <a:p>
            <a:pPr marL="457200" lvl="1" indent="0">
              <a:buNone/>
            </a:pPr>
            <a:r>
              <a:rPr lang="ru-RU" sz="1800" b="1" dirty="0" err="1"/>
              <a:t>м.о</a:t>
            </a:r>
            <a:r>
              <a:rPr lang="ru-RU" sz="1800" b="1" dirty="0"/>
              <a:t>. </a:t>
            </a:r>
            <a:r>
              <a:rPr lang="ru-RU" sz="1800" b="1" dirty="0" err="1"/>
              <a:t>Амвросиевский</a:t>
            </a:r>
            <a:endParaRPr lang="ru-RU" sz="1800" b="1" dirty="0"/>
          </a:p>
          <a:p>
            <a:pPr marL="457200" lvl="1" indent="0">
              <a:buNone/>
            </a:pPr>
            <a:r>
              <a:rPr lang="ru-RU" sz="1800" b="1" dirty="0" err="1"/>
              <a:t>м.о</a:t>
            </a:r>
            <a:r>
              <a:rPr lang="ru-RU" sz="1800" b="1" dirty="0"/>
              <a:t>. </a:t>
            </a:r>
            <a:r>
              <a:rPr lang="ru-RU" sz="1800" b="1" dirty="0" err="1"/>
              <a:t>Великоновоселковский</a:t>
            </a:r>
            <a:endParaRPr lang="ru-RU" sz="1800" b="1" dirty="0"/>
          </a:p>
          <a:p>
            <a:pPr marL="457200" lvl="1" indent="0">
              <a:buNone/>
            </a:pPr>
            <a:r>
              <a:rPr lang="ru-RU" sz="1800" b="1" dirty="0" err="1"/>
              <a:t>м.о</a:t>
            </a:r>
            <a:r>
              <a:rPr lang="ru-RU" sz="1800" b="1" dirty="0"/>
              <a:t>. </a:t>
            </a:r>
            <a:r>
              <a:rPr lang="ru-RU" sz="1800" b="1" dirty="0" err="1"/>
              <a:t>Волновахский</a:t>
            </a:r>
            <a:endParaRPr lang="ru-RU" sz="1800" b="1" dirty="0"/>
          </a:p>
          <a:p>
            <a:pPr marL="457200" lvl="1" indent="0">
              <a:buNone/>
            </a:pPr>
            <a:r>
              <a:rPr lang="ru-RU" sz="1800" b="1" dirty="0" err="1"/>
              <a:t>м.о</a:t>
            </a:r>
            <a:r>
              <a:rPr lang="ru-RU" sz="1800" b="1" dirty="0"/>
              <a:t>. Володарский</a:t>
            </a:r>
          </a:p>
          <a:p>
            <a:pPr marL="457200" lvl="1" indent="0">
              <a:buNone/>
            </a:pPr>
            <a:r>
              <a:rPr lang="ru-RU" sz="1800" b="1" dirty="0" err="1"/>
              <a:t>м.о</a:t>
            </a:r>
            <a:r>
              <a:rPr lang="ru-RU" sz="1800" b="1" dirty="0"/>
              <a:t>. </a:t>
            </a:r>
            <a:r>
              <a:rPr lang="ru-RU" sz="1800" b="1" dirty="0" err="1"/>
              <a:t>Мангушский</a:t>
            </a:r>
            <a:endParaRPr lang="ru-RU" sz="1800" b="1" dirty="0"/>
          </a:p>
          <a:p>
            <a:pPr marL="457200" lvl="1" indent="0">
              <a:buNone/>
            </a:pPr>
            <a:r>
              <a:rPr lang="ru-RU" sz="1800" b="1" dirty="0" err="1"/>
              <a:t>м.о</a:t>
            </a:r>
            <a:r>
              <a:rPr lang="ru-RU" sz="1800" b="1" dirty="0"/>
              <a:t>. </a:t>
            </a:r>
            <a:r>
              <a:rPr lang="ru-RU" sz="1800" b="1" dirty="0" err="1"/>
              <a:t>Новоазовский</a:t>
            </a:r>
            <a:endParaRPr lang="ru-RU" sz="1800" b="1" dirty="0"/>
          </a:p>
          <a:p>
            <a:pPr marL="457200" lvl="1" indent="0">
              <a:buNone/>
            </a:pPr>
            <a:r>
              <a:rPr lang="ru-RU" sz="1800" b="1" dirty="0" err="1"/>
              <a:t>м.о</a:t>
            </a:r>
            <a:r>
              <a:rPr lang="ru-RU" sz="1800" b="1" dirty="0"/>
              <a:t>. </a:t>
            </a:r>
            <a:r>
              <a:rPr lang="ru-RU" sz="1800" b="1" dirty="0" err="1"/>
              <a:t>Старобешевский</a:t>
            </a:r>
            <a:endParaRPr lang="ru-RU" sz="1800" b="1" dirty="0"/>
          </a:p>
          <a:p>
            <a:pPr marL="457200" lvl="1" indent="0">
              <a:buNone/>
            </a:pPr>
            <a:r>
              <a:rPr lang="ru-RU" sz="1800" b="1" dirty="0" err="1"/>
              <a:t>м.о</a:t>
            </a:r>
            <a:r>
              <a:rPr lang="ru-RU" sz="1800" b="1" dirty="0"/>
              <a:t>. </a:t>
            </a:r>
            <a:r>
              <a:rPr lang="ru-RU" sz="1800" b="1" dirty="0" err="1"/>
              <a:t>Тельмановский</a:t>
            </a:r>
            <a:endParaRPr lang="ru-RU" sz="1800" b="1" dirty="0"/>
          </a:p>
          <a:p>
            <a:pPr marL="457200" lvl="1" indent="0">
              <a:buNone/>
            </a:pPr>
            <a:r>
              <a:rPr lang="ru-RU" sz="1800" b="1" dirty="0" err="1"/>
              <a:t>м.о</a:t>
            </a:r>
            <a:r>
              <a:rPr lang="ru-RU" sz="1800" b="1" dirty="0"/>
              <a:t>. Шахтерский</a:t>
            </a:r>
          </a:p>
          <a:p>
            <a:pPr marL="457200" lvl="1" indent="0">
              <a:buNone/>
            </a:pPr>
            <a:r>
              <a:rPr lang="ru-RU" sz="1800" b="1" dirty="0" err="1"/>
              <a:t>м.о</a:t>
            </a:r>
            <a:r>
              <a:rPr lang="ru-RU" sz="1800" b="1" dirty="0"/>
              <a:t>. </a:t>
            </a:r>
            <a:r>
              <a:rPr lang="ru-RU" sz="1800" b="1" dirty="0" err="1"/>
              <a:t>Ясиноватский</a:t>
            </a:r>
            <a:endParaRPr lang="ru-RU" sz="1800" b="1" dirty="0"/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6C54468A-93DB-4DB2-895F-F5C6AE0E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Организационно-технологическая модель проведения школьного этапа всероссийской олимпиады школьников </a:t>
            </a:r>
            <a:br>
              <a:rPr lang="ru-RU" sz="2800" dirty="0"/>
            </a:br>
            <a:r>
              <a:rPr lang="ru-RU" sz="2800" dirty="0"/>
              <a:t>в Донецкой Народной Республике в 2024/25 учебном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2019" y="1658688"/>
            <a:ext cx="118340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Школьный этап Олимпиады проводится для обучающихся по образовательным программам основного общего и среднего общего образования, для лиц осваивающих указанные образовательные программы в форме самообразования или семейного образования, а также для обучающихся в образовательных организациях, имеющих государственную аккредитацию по образовательным программам основного общего и среднего общего образования, </a:t>
            </a:r>
            <a:r>
              <a:rPr lang="ru-RU" b="1" dirty="0"/>
              <a:t>независимо от их организационно-правовой формы и подчиненности, расположенных на территории муниципального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81906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0DF345-395E-4A9C-ABD7-53C13642F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84222"/>
            <a:ext cx="11908465" cy="5232399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ru-RU" sz="2200" b="1" dirty="0">
                <a:latin typeface="+mj-lt"/>
                <a:ea typeface="+mj-ea"/>
                <a:cs typeface="+mj-cs"/>
              </a:rPr>
              <a:t>Муниципальным органам, осуществляющим управление в сфере образования обеспечить:</a:t>
            </a:r>
            <a:br>
              <a:rPr lang="ru-RU" sz="2200" b="1" dirty="0">
                <a:latin typeface="+mj-lt"/>
                <a:ea typeface="+mj-ea"/>
                <a:cs typeface="+mj-cs"/>
              </a:rPr>
            </a:br>
            <a:endParaRPr lang="ru-RU" sz="2200" b="1" dirty="0">
              <a:latin typeface="+mj-lt"/>
              <a:ea typeface="+mj-ea"/>
              <a:cs typeface="+mj-cs"/>
            </a:endParaRPr>
          </a:p>
          <a:p>
            <a:pPr lvl="1" algn="just"/>
            <a:r>
              <a:rPr lang="ru-RU" sz="2000" dirty="0">
                <a:solidFill>
                  <a:schemeClr val="tx1"/>
                </a:solidFill>
              </a:rPr>
              <a:t>контроль за организацией и проведением школьного этапа Олимпиады; </a:t>
            </a:r>
          </a:p>
          <a:p>
            <a:pPr lvl="1" algn="just"/>
            <a:r>
              <a:rPr lang="ru-RU" sz="2000" dirty="0"/>
              <a:t>формирование и утверждение составов </a:t>
            </a:r>
            <a:r>
              <a:rPr lang="ru-RU" sz="2000" b="1" dirty="0"/>
              <a:t>организационных комитетов, составов жюри </a:t>
            </a:r>
            <a:r>
              <a:rPr lang="ru-RU" sz="2000" dirty="0"/>
              <a:t>и составов апелляционных комиссий по каждому общеобразовательному предмету школьного этапа Олимпиады;</a:t>
            </a:r>
          </a:p>
          <a:p>
            <a:pPr lvl="1" algn="just"/>
            <a:r>
              <a:rPr lang="ru-RU" sz="2000" dirty="0">
                <a:solidFill>
                  <a:schemeClr val="tx1"/>
                </a:solidFill>
              </a:rPr>
              <a:t>информирование обучающихся и их родителей (законных представителей) о порядке проведения школьного этапа;</a:t>
            </a:r>
          </a:p>
          <a:p>
            <a:pPr lvl="1" algn="just"/>
            <a:r>
              <a:rPr lang="ru-RU" sz="2000" b="1" dirty="0"/>
              <a:t>размещение информации о проведении Олимпиады, графике её проведения на информационных стендах и на сайтах образовательных учреждений;</a:t>
            </a:r>
          </a:p>
          <a:p>
            <a:pPr lvl="1" algn="just"/>
            <a:r>
              <a:rPr lang="ru-RU" sz="2000" b="1" dirty="0">
                <a:solidFill>
                  <a:schemeClr val="tx1"/>
                </a:solidFill>
              </a:rPr>
              <a:t>возможность участия каждого обучающегося в Олимпиаде;</a:t>
            </a:r>
          </a:p>
          <a:p>
            <a:pPr lvl="1" algn="just"/>
            <a:r>
              <a:rPr lang="ru-RU" sz="2000" b="1" dirty="0"/>
              <a:t>контроль за работой «горячих линий» по вопросам организации и проведения школьного этапа Олимпиады;</a:t>
            </a:r>
          </a:p>
          <a:p>
            <a:pPr lvl="1" algn="just"/>
            <a:r>
              <a:rPr lang="ru-RU" sz="2000" dirty="0">
                <a:solidFill>
                  <a:schemeClr val="tx1"/>
                </a:solidFill>
              </a:rPr>
              <a:t>контроль за сбором и хранением Согласия родителя (законного представителя) участника Олимпиады на обработку персональных данных и публикацию результатов участия в Олимпиаде своего ребенка (подопечного);</a:t>
            </a:r>
          </a:p>
          <a:p>
            <a:pPr lvl="1" algn="just"/>
            <a:r>
              <a:rPr lang="ru-RU" sz="2000" b="1" dirty="0"/>
              <a:t>опубликование рейтингов участников школьного этапа Олимпиады</a:t>
            </a:r>
            <a:r>
              <a:rPr lang="ru-RU" sz="2000" dirty="0"/>
              <a:t>, по каждому общеобразовательному предмету на официальном сайте образовательной организации в сети «Интернет» после их получения от регионального координатора;</a:t>
            </a:r>
          </a:p>
          <a:p>
            <a:pPr lvl="1" algn="just"/>
            <a:r>
              <a:rPr lang="ru-RU" sz="2000" b="1" dirty="0">
                <a:solidFill>
                  <a:schemeClr val="tx1"/>
                </a:solidFill>
              </a:rPr>
              <a:t>предоставление отчётов </a:t>
            </a:r>
            <a:r>
              <a:rPr lang="ru-RU" sz="2000" dirty="0">
                <a:solidFill>
                  <a:schemeClr val="tx1"/>
                </a:solidFill>
              </a:rPr>
              <a:t>региональному координатору по итогам проведения школьного этапа Олимпиады в соответствии с разработанными региональным координатором формами.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6C54468A-93DB-4DB2-895F-F5C6AE0E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Организационно-технологическая модель проведения школьного этапа всероссийской олимпиады школьников </a:t>
            </a:r>
            <a:br>
              <a:rPr lang="ru-RU" sz="2800" dirty="0"/>
            </a:br>
            <a:r>
              <a:rPr lang="ru-RU" sz="2800" dirty="0"/>
              <a:t>в Донецкой Народной Республике в 2024/25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30839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671A507A-492A-4A11-88B1-ECF8FB5AF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233" y="1896231"/>
            <a:ext cx="6944042" cy="47204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В каждой общеобразовательной организации: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Создается </a:t>
            </a:r>
            <a:r>
              <a:rPr lang="ru-RU" sz="2400" b="1" dirty="0">
                <a:solidFill>
                  <a:schemeClr val="tx1"/>
                </a:solidFill>
                <a:cs typeface="Times New Roman" panose="02020603050405020304" pitchFamily="18" charset="0"/>
              </a:rPr>
              <a:t>школьный оргкомитет, жюри 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(утверждается приказом руководителя).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Оргкомитет школьного этапа знакомит участников с графиком проведения школьного этапа Всероссийской олимпиады.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Председатель оргкомитета должен ознакомить членов оргкомитета с их полномочиями, а также </a:t>
            </a:r>
            <a:b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с Порядком проведения </a:t>
            </a:r>
            <a:r>
              <a:rPr lang="ru-RU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ВсОШ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, Методическими рекомендациями, Требованиями и календарным графиком проведения школьного этапа </a:t>
            </a:r>
            <a:r>
              <a:rPr lang="ru-RU" sz="2400" dirty="0" err="1">
                <a:solidFill>
                  <a:schemeClr val="tx1"/>
                </a:solidFill>
                <a:cs typeface="Times New Roman" panose="02020603050405020304" pitchFamily="18" charset="0"/>
              </a:rPr>
              <a:t>ВсОШ</a:t>
            </a:r>
            <a:r>
              <a:rPr lang="ru-RU" sz="2400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solidFill>
                <a:srgbClr val="424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6B7D3FF-A21F-4A8D-9B39-8B334DDC52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919653"/>
            <a:ext cx="4976256" cy="4344413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6C54468A-93DB-4DB2-895F-F5C6AE0E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Организационно-технологическая модель проведения школьного этапа всероссийской олимпиады школьников </a:t>
            </a:r>
            <a:br>
              <a:rPr lang="ru-RU" sz="2800" dirty="0"/>
            </a:br>
            <a:r>
              <a:rPr lang="ru-RU" sz="2800" dirty="0"/>
              <a:t>в Донецкой Народной Республике в 2024/25 учебном году</a:t>
            </a:r>
          </a:p>
        </p:txBody>
      </p:sp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22290"/>
          <a:stretch/>
        </p:blipFill>
        <p:spPr bwMode="auto">
          <a:xfrm>
            <a:off x="7777762" y="6097029"/>
            <a:ext cx="4296697" cy="6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35" y="1560227"/>
            <a:ext cx="7448180" cy="522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6C54468A-93DB-4DB2-895F-F5C6AE0E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Организационно-технологическая модель проведения школьного этапа всероссийской олимпиады школьников </a:t>
            </a:r>
            <a:br>
              <a:rPr lang="ru-RU" sz="2800" dirty="0"/>
            </a:br>
            <a:r>
              <a:rPr lang="ru-RU" sz="2800" dirty="0"/>
              <a:t>в Донецкой Народной Республике в 2024/25 учебном году</a:t>
            </a:r>
          </a:p>
        </p:txBody>
      </p:sp>
    </p:spTree>
    <p:extLst>
      <p:ext uri="{BB962C8B-B14F-4D97-AF65-F5344CB8AC3E}">
        <p14:creationId xmlns:p14="http://schemas.microsoft.com/office/powerpoint/2010/main" val="14564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" y="1807324"/>
            <a:ext cx="4040896" cy="394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>
            <a:extLst>
              <a:ext uri="{FF2B5EF4-FFF2-40B4-BE49-F238E27FC236}">
                <a16:creationId xmlns="" xmlns:a16="http://schemas.microsoft.com/office/drawing/2014/main" id="{9A9072E3-B2A6-472C-AC64-0974648AF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5460" y="3296105"/>
            <a:ext cx="7460776" cy="12334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Муниципальный координатор заранее получает индивидуальные коды участников от регионального координатора.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Образовательные организации заранее 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получают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индивидуальные коды участников от муниципального координатора.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7AE3F271-0994-48FF-BA37-E59837E72E9C}"/>
              </a:ext>
            </a:extLst>
          </p:cNvPr>
          <p:cNvSpPr txBox="1">
            <a:spLocks/>
          </p:cNvSpPr>
          <p:nvPr/>
        </p:nvSpPr>
        <p:spPr>
          <a:xfrm>
            <a:off x="4085460" y="5080250"/>
            <a:ext cx="7615759" cy="746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Индивидуальный код предоставляет участнику также доступ к его результатам после завершения проверки заданий олимпиады.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6C54468A-93DB-4DB2-895F-F5C6AE0E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Организационно-технологическая модель проведения школьного этапа всероссийской олимпиады школьников </a:t>
            </a:r>
            <a:br>
              <a:rPr lang="ru-RU" sz="2800" dirty="0"/>
            </a:br>
            <a:r>
              <a:rPr lang="ru-RU" sz="2800" dirty="0"/>
              <a:t>в Донецкой Народной Республике в 2024/25 учебном году</a:t>
            </a:r>
          </a:p>
        </p:txBody>
      </p:sp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0" b="22290"/>
          <a:stretch/>
        </p:blipFill>
        <p:spPr bwMode="auto">
          <a:xfrm>
            <a:off x="7777762" y="6097029"/>
            <a:ext cx="4296697" cy="6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85460" y="1904103"/>
            <a:ext cx="76157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cs typeface="Times New Roman" panose="02020603050405020304" pitchFamily="18" charset="0"/>
              </a:rPr>
              <a:t>Доступ к заданиям открыт в день проведения олимпиады с 8:00 до 22:00 на платформе </a:t>
            </a:r>
            <a:r>
              <a:rPr lang="ru-RU" sz="2000" dirty="0">
                <a:cs typeface="Times New Roman" panose="02020603050405020304" pitchFamily="18" charset="0"/>
                <a:hlinkClick r:id="rId4"/>
              </a:rPr>
              <a:t>https://uts.sirius.online/</a:t>
            </a:r>
            <a:r>
              <a:rPr lang="ru-RU" sz="2000" dirty="0">
                <a:cs typeface="Times New Roman" panose="02020603050405020304" pitchFamily="18" charset="0"/>
              </a:rPr>
              <a:t> по индивидуальному коду участника.</a:t>
            </a:r>
          </a:p>
        </p:txBody>
      </p:sp>
    </p:spTree>
    <p:extLst>
      <p:ext uri="{BB962C8B-B14F-4D97-AF65-F5344CB8AC3E}">
        <p14:creationId xmlns:p14="http://schemas.microsoft.com/office/powerpoint/2010/main" val="147008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6C54468A-93DB-4DB2-895F-F5C6AE0E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675" y="18255"/>
            <a:ext cx="9753600" cy="1325563"/>
          </a:xfrm>
        </p:spPr>
        <p:txBody>
          <a:bodyPr>
            <a:noAutofit/>
          </a:bodyPr>
          <a:lstStyle/>
          <a:p>
            <a:r>
              <a:rPr lang="ru-RU" sz="2800" dirty="0"/>
              <a:t>Организационно-технологическая модель проведения школьного этапа всероссийской олимпиады школьников </a:t>
            </a:r>
            <a:br>
              <a:rPr lang="ru-RU" sz="2800" dirty="0"/>
            </a:br>
            <a:r>
              <a:rPr lang="ru-RU" sz="2800" dirty="0"/>
              <a:t>в Донецкой Народной Республике в 2024/25 учебном году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6DD7745-A010-4FE8-8F66-C7A5BED0F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05" b="62733"/>
          <a:stretch/>
        </p:blipFill>
        <p:spPr>
          <a:xfrm>
            <a:off x="1759349" y="1830103"/>
            <a:ext cx="9672554" cy="16886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84D2135D-6F26-403C-9421-B6DFFDC84A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52" t="19955" r="19305" b="47183"/>
          <a:stretch/>
        </p:blipFill>
        <p:spPr>
          <a:xfrm>
            <a:off x="1979266" y="3340397"/>
            <a:ext cx="9490082" cy="26321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1C7E88F-6C72-4D29-9261-1DB9F570F2D7}"/>
              </a:ext>
            </a:extLst>
          </p:cNvPr>
          <p:cNvSpPr txBox="1"/>
          <p:nvPr/>
        </p:nvSpPr>
        <p:spPr>
          <a:xfrm>
            <a:off x="8283585" y="6192456"/>
            <a:ext cx="3148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https://vserosolimp.edsoo.ru/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24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691</Words>
  <Application>Microsoft Office PowerPoint</Application>
  <PresentationFormat>Произвольный</PresentationFormat>
  <Paragraphs>105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Организационно-технологическая модель проведения школьного этапа всероссийской олимпиады школьников  в Донецкой Народной Республике  в 2024/25 учебном году</vt:lpstr>
      <vt:lpstr>Организационно-технологическая модель проведения школьного этапа всероссийской олимпиады школьников  в Донецкой Народной Республике в 2024/25 учебном году</vt:lpstr>
      <vt:lpstr>Организационно-технологическая модель проведения школьного этапа всероссийской олимпиады школьников  в Донецкой Народной Республике в 2024/25 учебном году</vt:lpstr>
      <vt:lpstr>Организационно-технологическая модель проведения школьного этапа всероссийской олимпиады школьников  в Донецкой Народной Республике в 2024/25 учебном году</vt:lpstr>
      <vt:lpstr>Организационно-технологическая модель проведения школьного этапа всероссийской олимпиады школьников  в Донецкой Народной Республике в 2024/25 учебном году</vt:lpstr>
      <vt:lpstr>Организационно-технологическая модель проведения школьного этапа всероссийской олимпиады школьников  в Донецкой Народной Республике в 2024/25 учебном году</vt:lpstr>
      <vt:lpstr>Организационно-технологическая модель проведения школьного этапа всероссийской олимпиады школьников  в Донецкой Народной Республике в 2024/25 учебном году</vt:lpstr>
      <vt:lpstr>Организационно-технологическая модель проведения школьного этапа всероссийской олимпиады школьников  в Донецкой Народной Республике в 2024/25 учебном году</vt:lpstr>
      <vt:lpstr>Организационно-технологическая модель проведения школьного этапа всероссийской олимпиады школьников  в Донецкой Народной Республике в 2024/25 учебном году</vt:lpstr>
      <vt:lpstr>Организационно-технологическая модель проведения школьного этапа всероссийской олимпиады школьников  в Донецкой Народной Республике в 2024/25 учебном году</vt:lpstr>
      <vt:lpstr>Организационно-технологическая модель проведения школьного этапа всероссийской олимпиады школьников  в Донецкой Народной Республике в 2024/25 учебном году</vt:lpstr>
      <vt:lpstr>Организационно-технологическая модель проведения школьного этапа всероссийской олимпиады школьников  в Донецкой Народной Республике в 2024/25 учебном году</vt:lpstr>
      <vt:lpstr>Организационно-технологическая модель проведения школьного этапа всероссийской олимпиады школьников  в Донецкой Народной Республике в 2024/25 учебном году</vt:lpstr>
      <vt:lpstr>Организационно-технологическая модель проведения школьного этапа всероссийской олимпиады школьников  в Донецкой Народной Республике в 2024/25 учебном году</vt:lpstr>
      <vt:lpstr>Организационно-технологическая модель проведения школьного этапа всероссийской олимпиады школьников  в Донецкой Народной Республике в 2024/25 учебном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Лариса</cp:lastModifiedBy>
  <cp:revision>98</cp:revision>
  <dcterms:created xsi:type="dcterms:W3CDTF">2021-05-01T17:59:24Z</dcterms:created>
  <dcterms:modified xsi:type="dcterms:W3CDTF">2024-09-14T03:56:31Z</dcterms:modified>
</cp:coreProperties>
</file>