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notesMasterIdLst>
    <p:notesMasterId r:id="rId9"/>
  </p:notesMasterIdLst>
  <p:handoutMasterIdLst>
    <p:handoutMasterId r:id="rId10"/>
  </p:handoutMasterIdLst>
  <p:sldIdLst>
    <p:sldId id="272" r:id="rId2"/>
    <p:sldId id="305" r:id="rId3"/>
    <p:sldId id="306" r:id="rId4"/>
    <p:sldId id="362" r:id="rId5"/>
    <p:sldId id="307" r:id="rId6"/>
    <p:sldId id="308" r:id="rId7"/>
    <p:sldId id="31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B00C57A-D33C-4C62-8BED-4F112555FF87}">
          <p14:sldIdLst>
            <p14:sldId id="272"/>
            <p14:sldId id="305"/>
            <p14:sldId id="306"/>
            <p14:sldId id="362"/>
            <p14:sldId id="307"/>
            <p14:sldId id="308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3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23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56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20C13-2514-4D9C-8D4B-A10DA4FFD5A1}" type="datetime1">
              <a:rPr lang="ru-RU" smtClean="0"/>
              <a:t>23.01.2025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C122-5347-4C75-98DE-0F72C4F255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06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7CA5-ECF1-43FF-A31E-6BD9B21B57BB}" type="datetime1">
              <a:rPr lang="ru-RU" smtClean="0"/>
              <a:pPr/>
              <a:t>23.01.2025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042E67-0227-4BC3-82B0-5759BC2EE067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18A37E7-5D00-43FC-9BA0-BF3728831F55}"/>
              </a:ext>
            </a:extLst>
          </p:cNvPr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2C0CA7C-F1A8-4EE0-897A-1D205E883F66}"/>
              </a:ext>
            </a:extLst>
          </p:cNvPr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826595-62FB-4CCD-B121-F144066977C5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67054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826595-62FB-4CCD-B121-F144066977C5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79843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826595-62FB-4CCD-B121-F144066977C5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687399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826595-62FB-4CCD-B121-F144066977C5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579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826595-62FB-4CCD-B121-F144066977C5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45012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826595-62FB-4CCD-B121-F144066977C5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47628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826595-62FB-4CCD-B121-F144066977C5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5850165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826595-62FB-4CCD-B121-F144066977C5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06715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8CCFD91-7790-4468-A129-07AFFDDBA1C7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697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826595-62FB-4CCD-B121-F144066977C5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5200129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826595-62FB-4CCD-B121-F144066977C5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5635341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395BA2-92C5-4296-B336-F8334E18CE48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7880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DBA5C4-3A0B-44F2-A553-77BCC15D81C0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213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826595-62FB-4CCD-B121-F144066977C5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2310994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00A0FC-F56C-4772-9C86-2C39F56A45E8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86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2826595-62FB-4CCD-B121-F144066977C5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894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95" y="3834795"/>
            <a:ext cx="5007006" cy="28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4D97C1-CFA1-4F90-A480-44C7F2962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208" y="136867"/>
            <a:ext cx="676190" cy="85714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B55668-2654-46FA-8C56-0CAAD22559D3}"/>
              </a:ext>
            </a:extLst>
          </p:cNvPr>
          <p:cNvSpPr/>
          <p:nvPr/>
        </p:nvSpPr>
        <p:spPr>
          <a:xfrm>
            <a:off x="559293" y="2511356"/>
            <a:ext cx="9570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Презентация на тему: 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«ЗДОРОВОЕ ПИТАНИЕ»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0A1091-8A32-4572-96B7-6E5F274904EF}"/>
              </a:ext>
            </a:extLst>
          </p:cNvPr>
          <p:cNvSpPr/>
          <p:nvPr/>
        </p:nvSpPr>
        <p:spPr>
          <a:xfrm>
            <a:off x="2166151" y="994011"/>
            <a:ext cx="6500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Garamond" panose="02020404030301010803" pitchFamily="18" charset="0"/>
                <a:ea typeface="Times New Roman" panose="02020603050405020304" pitchFamily="18" charset="0"/>
              </a:rPr>
              <a:t>Филиал ФБУЗ «Центр гигиены и эпидемиологии</a:t>
            </a:r>
            <a:br>
              <a:rPr lang="ru-RU" dirty="0">
                <a:latin typeface="Garamond" panose="02020404030301010803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Garamond" panose="02020404030301010803" pitchFamily="18" charset="0"/>
                <a:ea typeface="Times New Roman" panose="02020603050405020304" pitchFamily="18" charset="0"/>
              </a:rPr>
              <a:t>в Донецкой Народной Республике»</a:t>
            </a:r>
            <a:br>
              <a:rPr lang="ru-RU" dirty="0">
                <a:latin typeface="Garamond" panose="02020404030301010803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Garamond" panose="02020404030301010803" pitchFamily="18" charset="0"/>
                <a:ea typeface="Times New Roman" panose="02020603050405020304" pitchFamily="18" charset="0"/>
              </a:rPr>
              <a:t>в городе Докучаевск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и</a:t>
            </a:r>
            <a:r>
              <a:rPr lang="ru-RU" b="1" dirty="0"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Garamond" panose="02020404030301010803" pitchFamily="18" charset="0"/>
                <a:ea typeface="Times New Roman" panose="02020603050405020304" pitchFamily="18" charset="0"/>
              </a:rPr>
              <a:t>Великоновоселковском</a:t>
            </a:r>
            <a:r>
              <a:rPr lang="ru-RU" b="1" dirty="0">
                <a:latin typeface="Garamond" panose="02020404030301010803" pitchFamily="18" charset="0"/>
                <a:ea typeface="Times New Roman" panose="02020603050405020304" pitchFamily="18" charset="0"/>
              </a:rPr>
              <a:t>,</a:t>
            </a:r>
            <a:br>
              <a:rPr lang="ru-RU" dirty="0">
                <a:latin typeface="Garamond" panose="02020404030301010803" pitchFamily="18" charset="0"/>
                <a:ea typeface="Times New Roman" panose="02020603050405020304" pitchFamily="18" charset="0"/>
              </a:rPr>
            </a:br>
            <a:r>
              <a:rPr lang="ru-RU" b="1" dirty="0" err="1">
                <a:latin typeface="Garamond" panose="02020404030301010803" pitchFamily="18" charset="0"/>
                <a:ea typeface="Times New Roman" panose="02020603050405020304" pitchFamily="18" charset="0"/>
              </a:rPr>
              <a:t>Волновахском</a:t>
            </a:r>
            <a:r>
              <a:rPr lang="ru-RU" b="1" dirty="0">
                <a:latin typeface="Garamond" panose="02020404030301010803" pitchFamily="18" charset="0"/>
                <a:ea typeface="Times New Roman" panose="02020603050405020304" pitchFamily="18" charset="0"/>
              </a:rPr>
              <a:t>, </a:t>
            </a:r>
            <a:r>
              <a:rPr lang="ru-RU" b="1" dirty="0" err="1">
                <a:latin typeface="Garamond" panose="02020404030301010803" pitchFamily="18" charset="0"/>
                <a:ea typeface="Times New Roman" panose="02020603050405020304" pitchFamily="18" charset="0"/>
              </a:rPr>
              <a:t>Кураховском</a:t>
            </a:r>
            <a:r>
              <a:rPr lang="ru-RU" b="1" dirty="0">
                <a:latin typeface="Garamond" panose="02020404030301010803" pitchFamily="18" charset="0"/>
                <a:ea typeface="Times New Roman" panose="02020603050405020304" pitchFamily="18" charset="0"/>
              </a:rPr>
              <a:t> районах</a:t>
            </a:r>
            <a:endParaRPr lang="ru-RU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bsmp76.ru/about/zdorovaya_yaroslaviya/z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35" y="3318570"/>
            <a:ext cx="5009965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01E107-978F-4248-BB14-67FD605C95DB}"/>
              </a:ext>
            </a:extLst>
          </p:cNvPr>
          <p:cNvSpPr/>
          <p:nvPr/>
        </p:nvSpPr>
        <p:spPr>
          <a:xfrm>
            <a:off x="961748" y="763481"/>
            <a:ext cx="81467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Здоровое питание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- это питание,</a:t>
            </a:r>
          </a:p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обеспечивающее рост, нормальное</a:t>
            </a:r>
          </a:p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развитие и жизнедеятельность</a:t>
            </a:r>
          </a:p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человека, способствующее</a:t>
            </a:r>
          </a:p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укреплению его здоровья и</a:t>
            </a:r>
          </a:p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профилактике заболеваний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02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19377" y="804908"/>
            <a:ext cx="8596668" cy="13208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Garamond" panose="02020404030301010803" pitchFamily="18" charset="0"/>
              </a:rPr>
              <a:t>Здоровое питание – основано на:</a:t>
            </a:r>
            <a:br>
              <a:rPr lang="ru-RU" sz="3200" b="1" dirty="0">
                <a:latin typeface="Garamond" panose="02020404030301010803" pitchFamily="18" charset="0"/>
              </a:rPr>
            </a:b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>
                <a:latin typeface="Garamond" panose="02020404030301010803" pitchFamily="18" charset="0"/>
              </a:rPr>
              <a:t> </a:t>
            </a:r>
            <a:r>
              <a:rPr lang="ru-RU" sz="2000" b="1" dirty="0">
                <a:latin typeface="Garamond" panose="02020404030301010803" pitchFamily="18" charset="0"/>
              </a:rPr>
              <a:t>умеренности, </a:t>
            </a:r>
            <a:br>
              <a:rPr lang="ru-RU" sz="2000" b="1" dirty="0">
                <a:latin typeface="Garamond" panose="02020404030301010803" pitchFamily="18" charset="0"/>
              </a:rPr>
            </a:br>
            <a:r>
              <a:rPr lang="ru-RU" sz="2000" b="1" dirty="0">
                <a:latin typeface="Garamond" panose="02020404030301010803" pitchFamily="18" charset="0"/>
              </a:rPr>
              <a:t> дробности приема пищи, </a:t>
            </a:r>
            <a:br>
              <a:rPr lang="ru-RU" sz="2000" b="1" dirty="0">
                <a:latin typeface="Garamond" panose="02020404030301010803" pitchFamily="18" charset="0"/>
              </a:rPr>
            </a:br>
            <a:r>
              <a:rPr lang="ru-RU" sz="2000" b="1" dirty="0">
                <a:latin typeface="Garamond" panose="02020404030301010803" pitchFamily="18" charset="0"/>
              </a:rPr>
              <a:t> разнообразии,</a:t>
            </a:r>
            <a:br>
              <a:rPr lang="ru-RU" sz="2000" b="1" dirty="0">
                <a:latin typeface="Garamond" panose="02020404030301010803" pitchFamily="18" charset="0"/>
              </a:rPr>
            </a:br>
            <a:r>
              <a:rPr lang="ru-RU" sz="2000" b="1" dirty="0">
                <a:latin typeface="Garamond" panose="02020404030301010803" pitchFamily="18" charset="0"/>
              </a:rPr>
              <a:t> биологической полноценности, </a:t>
            </a:r>
            <a:br>
              <a:rPr lang="ru-RU" sz="2000" b="1" dirty="0">
                <a:latin typeface="Garamond" panose="02020404030301010803" pitchFamily="18" charset="0"/>
              </a:rPr>
            </a:br>
            <a:r>
              <a:rPr lang="ru-RU" sz="2000" b="1" dirty="0">
                <a:latin typeface="Garamond" panose="02020404030301010803" pitchFamily="18" charset="0"/>
              </a:rPr>
              <a:t> ограничении жиров и соли, </a:t>
            </a:r>
            <a:br>
              <a:rPr lang="ru-RU" sz="2000" b="1" dirty="0">
                <a:latin typeface="Garamond" panose="02020404030301010803" pitchFamily="18" charset="0"/>
              </a:rPr>
            </a:br>
            <a:r>
              <a:rPr lang="ru-RU" sz="2000" b="1" dirty="0">
                <a:latin typeface="Garamond" panose="02020404030301010803" pitchFamily="18" charset="0"/>
              </a:rPr>
              <a:t> увеличении в рационе фруктов, круп, изделий из муки грубого помола, бобовых, нежирных молочных продуктов, рыбы, постного мяса, </a:t>
            </a:r>
            <a:br>
              <a:rPr lang="ru-RU" sz="2000" b="1" dirty="0">
                <a:latin typeface="Garamond" panose="02020404030301010803" pitchFamily="18" charset="0"/>
              </a:rPr>
            </a:br>
            <a:r>
              <a:rPr lang="ru-RU" sz="2000" b="1" dirty="0">
                <a:latin typeface="Garamond" panose="02020404030301010803" pitchFamily="18" charset="0"/>
              </a:rPr>
              <a:t> понимании и принятии подходов правильного питания и здоровых пищевых предпочтений.</a:t>
            </a:r>
            <a:br>
              <a:rPr lang="ru-RU" sz="20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endParaRPr lang="ru-RU" sz="2000" b="1" dirty="0">
              <a:latin typeface="Garamond" panose="02020404030301010803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5C9492-CAB3-4B45-BDA6-31B1A53AE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4446"/>
            <a:ext cx="12192000" cy="246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A52A86-1393-4AD1-9466-EE346C2F557A}"/>
              </a:ext>
            </a:extLst>
          </p:cNvPr>
          <p:cNvSpPr/>
          <p:nvPr/>
        </p:nvSpPr>
        <p:spPr>
          <a:xfrm>
            <a:off x="935115" y="86061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Режим питания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•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прием пищи в одни и те же часы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•кратность приемов пищи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•соблюдение определенных интервалов между приемами пищи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•количественное и качественное распределение пищи в течение дня.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51E7A3-5E18-4DB8-B931-9D1643DF2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111" y="4163628"/>
            <a:ext cx="4755471" cy="213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331651"/>
            <a:ext cx="10650538" cy="216615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Белки – вещества, которые служат основным строительным материалом для тела человека. Особенно нужен такой «материал» детям – для роста и развития. Белки содержатся во многих продуктах. Ими богаты творог, яйца, мясо, рыба, горох, фасоль.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Жиры обеспечивают организм энергией, а также служат «строительным материалом» тела. Источником жиров являются сливочное и растительное масло, маргарин, сметана.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Углеводы – главный поставщик энергии для нашего тела. К ним относятся сахар и крахмал. Углеводами богаты хлеб, крупы, картофель, макароны, кондитерские изделия, фрукты.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2A5758-3374-4930-B6A3-37D8A044E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16" y="4101453"/>
            <a:ext cx="7176117" cy="249958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1E95F54-EB89-47AF-9B91-90E62C8D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0377"/>
            <a:ext cx="8596668" cy="1740023"/>
          </a:xfrm>
        </p:spPr>
        <p:txBody>
          <a:bodyPr>
            <a:normAutofit/>
          </a:bodyPr>
          <a:lstStyle/>
          <a:p>
            <a:r>
              <a:rPr lang="ru-RU" dirty="0"/>
              <a:t>         Питательные вещества </a:t>
            </a:r>
          </a:p>
        </p:txBody>
      </p:sp>
    </p:spTree>
    <p:extLst>
      <p:ext uri="{BB962C8B-B14F-4D97-AF65-F5344CB8AC3E}">
        <p14:creationId xmlns:p14="http://schemas.microsoft.com/office/powerpoint/2010/main" val="364039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A72074-B110-457B-925E-A24F3E6AB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5" y="2905153"/>
            <a:ext cx="4427992" cy="3217921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515155" y="6581103"/>
            <a:ext cx="1071522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139E1-E13A-45BA-8FAB-E9377FF63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166" y="0"/>
            <a:ext cx="4028825" cy="3429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44D43D2-B060-4276-B9AD-F15D9741F68D}"/>
              </a:ext>
            </a:extLst>
          </p:cNvPr>
          <p:cNvSpPr/>
          <p:nvPr/>
        </p:nvSpPr>
        <p:spPr>
          <a:xfrm>
            <a:off x="5288679" y="3611346"/>
            <a:ext cx="57044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2"/>
                </a:solidFill>
                <a:latin typeface="Garamond" panose="02020404030301010803" pitchFamily="18" charset="0"/>
              </a:rPr>
              <a:t>Витамины — это органические вещества, которые необходимы для нормального функционирования организма. Они поступают в организм человека в основном с пищей. Витамины необходимы для синтеза белков, составляющих клетки и для поддержания иммунной системы, а также стимулирования роста и развития организма.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CE3D26C-670F-46E3-A39F-6B02EE600EC8}"/>
              </a:ext>
            </a:extLst>
          </p:cNvPr>
          <p:cNvSpPr/>
          <p:nvPr/>
        </p:nvSpPr>
        <p:spPr>
          <a:xfrm>
            <a:off x="49015" y="734926"/>
            <a:ext cx="58237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b="1" dirty="0">
                <a:solidFill>
                  <a:schemeClr val="tx2"/>
                </a:solidFill>
                <a:latin typeface="Garamond" panose="02020404030301010803" pitchFamily="18" charset="0"/>
              </a:rPr>
              <a:t>Минеральные вещества - это химические элементы, которые необходимы для нормального функционирования организма. Они не синтезируются организмом и должны поступать с пищей.</a:t>
            </a:r>
          </a:p>
          <a:p>
            <a:pPr algn="just" fontAlgn="base"/>
            <a:r>
              <a:rPr lang="ru-RU" sz="1600" b="1" dirty="0">
                <a:solidFill>
                  <a:schemeClr val="tx2"/>
                </a:solidFill>
                <a:latin typeface="Garamond" panose="02020404030301010803" pitchFamily="18" charset="0"/>
              </a:rPr>
              <a:t>Минеральные вещества выполняют множество функций в организме, таких как участие в обмене веществ, поддержание кислотно-щелочного баланса, формирование костной ткани, участие в работе мышц и нервной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47156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520" y="824248"/>
            <a:ext cx="9607641" cy="1159098"/>
          </a:xfrm>
        </p:spPr>
        <p:txBody>
          <a:bodyPr>
            <a:normAutofit/>
          </a:bodyPr>
          <a:lstStyle/>
          <a:p>
            <a:pPr algn="ctr"/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85636E-E65D-4F42-8AD7-6FC8745B7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29" y="0"/>
            <a:ext cx="8887306" cy="5727161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6519" y="2163651"/>
            <a:ext cx="6452316" cy="4572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1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1658</TotalTime>
  <Words>369</Words>
  <Application>Microsoft Office PowerPoint</Application>
  <PresentationFormat>Широкоэкранный</PresentationFormat>
  <Paragraphs>23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Garamond</vt:lpstr>
      <vt:lpstr>Trebuchet MS</vt:lpstr>
      <vt:lpstr>Wingdings 3</vt:lpstr>
      <vt:lpstr>Аспект</vt:lpstr>
      <vt:lpstr>Презентация PowerPoint</vt:lpstr>
      <vt:lpstr>Презентация PowerPoint</vt:lpstr>
      <vt:lpstr>Здоровое питание – основано на:    умеренности,   дробности приема пищи,   разнообразии,  биологической полноценности,   ограничении жиров и соли,   увеличении в рационе фруктов, круп, изделий из муки грубого помола, бобовых, нежирных молочных продуктов, рыбы, постного мяса,   понимании и принятии подходов правильного питания и здоровых пищевых предпочтений. </vt:lpstr>
      <vt:lpstr>Презентация PowerPoint</vt:lpstr>
      <vt:lpstr>         Питательные вещества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прав потребителей при оказании услуг общественного питания.</dc:title>
  <dc:creator>Яна Александровна Бородина</dc:creator>
  <cp:lastModifiedBy>Пользователь</cp:lastModifiedBy>
  <cp:revision>190</cp:revision>
  <dcterms:created xsi:type="dcterms:W3CDTF">2020-02-25T08:58:26Z</dcterms:created>
  <dcterms:modified xsi:type="dcterms:W3CDTF">2025-01-23T11:23:11Z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